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3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83" r:id="rId29"/>
    <p:sldId id="288" r:id="rId30"/>
    <p:sldId id="289" r:id="rId31"/>
    <p:sldId id="284" r:id="rId32"/>
    <p:sldId id="290" r:id="rId33"/>
    <p:sldId id="292" r:id="rId34"/>
    <p:sldId id="293" r:id="rId35"/>
    <p:sldId id="294" r:id="rId36"/>
    <p:sldId id="291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0" autoAdjust="0"/>
    <p:restoredTop sz="85140" autoAdjust="0"/>
  </p:normalViewPr>
  <p:slideViewPr>
    <p:cSldViewPr snapToGrid="0">
      <p:cViewPr varScale="1">
        <p:scale>
          <a:sx n="63" d="100"/>
          <a:sy n="63" d="100"/>
        </p:scale>
        <p:origin x="6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6FBEC-2612-4896-A664-98C64E87E1EA}" type="datetimeFigureOut">
              <a:rPr lang="en-US" smtClean="0"/>
              <a:t>6/23/2018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B9C87-E61B-4616-9E39-62DC09098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3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bookmark identifiers indicate that this is bookmark number 6 (B06) and that this bookmark is part of follow-up set number 3 of bookmarks on the same lesion (F03).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B9C87-E61B-4616-9E39-62DC0909890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38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link is a related product for lung and liver lesions</a:t>
            </a:r>
            <a:r>
              <a:rPr lang="en-US" baseline="0" dirty="0" smtClean="0"/>
              <a:t> approved by FDA this year.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NimbusRomNo9L-Regu"/>
              </a:rPr>
              <a:t>To the best of our knowledge, no prior work has been done on </a:t>
            </a:r>
            <a:r>
              <a:rPr lang="en-US" b="1" dirty="0" smtClean="0">
                <a:latin typeface="NimbusRomNo9L-Regu"/>
              </a:rPr>
              <a:t>learning “deep lesion” similarity graph &amp; embedding </a:t>
            </a:r>
            <a:r>
              <a:rPr lang="en-US" dirty="0" smtClean="0">
                <a:latin typeface="NimbusRomNo9L-Regu"/>
              </a:rPr>
              <a:t>via imaging on such a “</a:t>
            </a:r>
            <a:r>
              <a:rPr lang="en-US" b="1" dirty="0" smtClean="0">
                <a:latin typeface="NimbusRomNo9L-Regu"/>
              </a:rPr>
              <a:t>large-scale</a:t>
            </a:r>
            <a:r>
              <a:rPr lang="en-US" dirty="0" smtClean="0">
                <a:latin typeface="NimbusRomNo9L-Regu"/>
              </a:rPr>
              <a:t>” comprehensive dataset with “</a:t>
            </a:r>
            <a:r>
              <a:rPr lang="en-US" b="1" dirty="0" smtClean="0">
                <a:latin typeface="NimbusRomNo9L-Regu"/>
              </a:rPr>
              <a:t>weak</a:t>
            </a:r>
            <a:r>
              <a:rPr lang="en-US" dirty="0" smtClean="0">
                <a:latin typeface="NimbusRomNo9L-Regu"/>
              </a:rPr>
              <a:t>” cues!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B9C87-E61B-4616-9E39-62DC0909890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688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Siamese network is a seminal work in deep metric learning, which minimizes the distance between a pair of samples with the same label and pushes samples with different labels apart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B9C87-E61B-4616-9E39-62DC090989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93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7B9C87-E61B-4616-9E39-62DC0909890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37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D6749-685A-454D-8537-A0EC46F8FD1D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pPr/>
              <a:t>‹#›</a:t>
            </a:fld>
            <a:r>
              <a:rPr lang="en-US" dirty="0" smtClean="0"/>
              <a:t>/32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48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8F97C-4642-47AB-A058-F210BB1C8F35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82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28043-271A-4098-B2EC-C40F4AE9F9CD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6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0C6-73E0-4D33-BEFE-485D9BC33AE8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pPr/>
              <a:t>‹#›</a:t>
            </a:fld>
            <a:r>
              <a:rPr lang="en-US" dirty="0" smtClean="0"/>
              <a:t>/32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435EC-38FB-4B09-B05D-0BF149E8136A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pPr/>
              <a:t>‹#›</a:t>
            </a:fld>
            <a:r>
              <a:rPr lang="en-US" dirty="0" smtClean="0"/>
              <a:t>/32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688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B86-878E-46E5-8134-118B9ADBCAEE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425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F6D78-8981-44D6-BD13-AFDDA1F29B91}" type="datetime1">
              <a:rPr lang="en-US" smtClean="0"/>
              <a:t>6/23/2018</a:t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89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F941D-E628-4925-BF84-7980D553C044}" type="datetime1">
              <a:rPr lang="en-US" smtClean="0"/>
              <a:t>6/23/2018</a:t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5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0FDEB-6AB5-4617-845C-14B97FDFD4FE}" type="datetime1">
              <a:rPr lang="en-US" smtClean="0"/>
              <a:t>6/23/2018</a:t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12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A6AF-01ED-4267-B666-ADEA27DE77E0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4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ED4F6-FCBD-4796-AC9C-FD607AAE04FB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3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7149E-228E-45AA-828B-DCB1F471F2C0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3ACDA-0B7F-47C6-8C53-D8B98B3485F7}" type="slidenum">
              <a:rPr lang="en-US" smtClean="0"/>
              <a:pPr/>
              <a:t>‹#›</a:t>
            </a:fld>
            <a:r>
              <a:rPr lang="en-US" dirty="0" smtClean="0"/>
              <a:t>/32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42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yanke23.com/articles/research/2018/06/13/DeepLesion-dataset-CVPR-2018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newswire.com/news-releases/arterys-receives-first-fda-clearance-for-broad-oncology-imaging-suite-with-deep-learning-300599275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1579" y="1171078"/>
            <a:ext cx="9539186" cy="2387600"/>
          </a:xfrm>
        </p:spPr>
        <p:txBody>
          <a:bodyPr>
            <a:noAutofit/>
          </a:bodyPr>
          <a:lstStyle/>
          <a:p>
            <a:r>
              <a:rPr lang="en-US" altLang="zh-CN" sz="3800" b="1" dirty="0">
                <a:solidFill>
                  <a:srgbClr val="0070C0"/>
                </a:solidFill>
                <a:latin typeface="AvenirLT-Medium" panose="020B0603020203020204" pitchFamily="34" charset="0"/>
              </a:rPr>
              <a:t>Deep Lesion Graphs in the “Wild”: </a:t>
            </a:r>
            <a:r>
              <a:rPr lang="en-US" altLang="zh-CN" sz="3800" dirty="0">
                <a:latin typeface="AvenirLT-Medium" panose="020B0603020203020204" pitchFamily="34" charset="0"/>
              </a:rPr>
              <a:t>Relationship Learning and Organization of Significant Radiology Image Findings in a Diverse Large-scale Lesion Database </a:t>
            </a:r>
            <a:endParaRPr lang="en-US" sz="3800" dirty="0">
              <a:latin typeface="AvenirLT-Medium" panose="020B0603020203020204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74270" y="3891556"/>
            <a:ext cx="8139405" cy="1713390"/>
          </a:xfrm>
        </p:spPr>
        <p:txBody>
          <a:bodyPr>
            <a:normAutofit fontScale="62500" lnSpcReduction="20000"/>
          </a:bodyPr>
          <a:lstStyle/>
          <a:p>
            <a:r>
              <a:rPr lang="en-US" altLang="zh-CN" sz="3800" b="1" dirty="0"/>
              <a:t>Ke Yan</a:t>
            </a:r>
            <a:r>
              <a:rPr lang="en-US" altLang="zh-CN" sz="3800" dirty="0"/>
              <a:t>, Xiaosong Wang, Le Lu, Ling Zhang, </a:t>
            </a:r>
          </a:p>
          <a:p>
            <a:r>
              <a:rPr lang="en-US" altLang="zh-CN" sz="3800" dirty="0"/>
              <a:t>Adam </a:t>
            </a:r>
            <a:r>
              <a:rPr lang="en-US" altLang="zh-CN" sz="3800" dirty="0" smtClean="0"/>
              <a:t>Harrison</a:t>
            </a:r>
            <a:r>
              <a:rPr lang="en-US" altLang="zh-CN" sz="3800" dirty="0"/>
              <a:t>, Mohammadhadi Bagheri, Ronald Summers</a:t>
            </a:r>
          </a:p>
          <a:p>
            <a:endParaRPr lang="en-US" dirty="0"/>
          </a:p>
          <a:p>
            <a:r>
              <a:rPr lang="en-US" sz="3800" dirty="0" smtClean="0"/>
              <a:t>IEEE </a:t>
            </a:r>
            <a:r>
              <a:rPr lang="en-US" sz="3800" dirty="0"/>
              <a:t>CVPR 2018, Salt Lake </a:t>
            </a:r>
            <a:r>
              <a:rPr lang="en-US" sz="3800" dirty="0" smtClean="0"/>
              <a:t>City</a:t>
            </a:r>
          </a:p>
          <a:p>
            <a:endParaRPr lang="en-US" sz="3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84706"/>
            <a:ext cx="4247711" cy="65349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9A9664-5A4D-480B-A70A-B3830B1E2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2E3AB-EBA8-438E-8216-D7A5EBFAAB18}" type="datetime1">
              <a:rPr lang="en-US" smtClean="0"/>
              <a:t>6/23/2018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E4594-CC47-4DF3-AC4C-3A644F0F2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Supervision Cue (II): Relative Body Location 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5800" y="1825625"/>
            <a:ext cx="10515600" cy="3511049"/>
          </a:xfrm>
        </p:spPr>
        <p:txBody>
          <a:bodyPr>
            <a:normAutofit lnSpcReduction="10000"/>
          </a:bodyPr>
          <a:lstStyle/>
          <a:p>
            <a:r>
              <a:rPr lang="en-US" i="1" dirty="0"/>
              <a:t>X</a:t>
            </a:r>
            <a:r>
              <a:rPr lang="en-US" dirty="0"/>
              <a:t> and </a:t>
            </a:r>
            <a:r>
              <a:rPr lang="en-US" i="1" dirty="0"/>
              <a:t>Y </a:t>
            </a:r>
            <a:r>
              <a:rPr lang="en-US" dirty="0"/>
              <a:t>: easy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r>
              <a:rPr lang="en-US" i="1" dirty="0"/>
              <a:t>Z</a:t>
            </a:r>
            <a:r>
              <a:rPr lang="en-US" dirty="0"/>
              <a:t> : </a:t>
            </a:r>
            <a:r>
              <a:rPr lang="en-US" altLang="zh-CN" dirty="0">
                <a:solidFill>
                  <a:srgbClr val="0070C0"/>
                </a:solidFill>
              </a:rPr>
              <a:t>self-supervised body part </a:t>
            </a:r>
            <a:r>
              <a:rPr lang="en-US" altLang="zh-CN" dirty="0" err="1">
                <a:solidFill>
                  <a:srgbClr val="0070C0"/>
                </a:solidFill>
              </a:rPr>
              <a:t>regressor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(SSBR) [3]</a:t>
            </a:r>
          </a:p>
          <a:p>
            <a:r>
              <a:rPr lang="en-US" dirty="0"/>
              <a:t>SSBR</a:t>
            </a:r>
          </a:p>
          <a:p>
            <a:pPr lvl="1"/>
            <a:r>
              <a:rPr lang="en-US" dirty="0"/>
              <a:t>Intuition: </a:t>
            </a:r>
            <a:r>
              <a:rPr lang="en-US" altLang="zh-CN" dirty="0"/>
              <a:t>volumetric medical images are </a:t>
            </a:r>
            <a:br>
              <a:rPr lang="en-US" altLang="zh-CN" dirty="0"/>
            </a:br>
            <a:r>
              <a:rPr lang="en-US" altLang="zh-CN" dirty="0" smtClean="0"/>
              <a:t>intrinsically structured!</a:t>
            </a:r>
            <a:endParaRPr lang="en-US" altLang="zh-CN" dirty="0"/>
          </a:p>
          <a:p>
            <a:pPr lvl="1"/>
            <a:r>
              <a:rPr lang="en-US" altLang="zh-CN" dirty="0"/>
              <a:t>The superior-inferior slice order information</a:t>
            </a:r>
            <a:br>
              <a:rPr lang="en-US" altLang="zh-CN" dirty="0"/>
            </a:br>
            <a:r>
              <a:rPr lang="en-US" altLang="zh-CN" dirty="0"/>
              <a:t>(</a:t>
            </a:r>
            <a:r>
              <a:rPr lang="en-US" altLang="zh-CN" dirty="0">
                <a:solidFill>
                  <a:srgbClr val="0070C0"/>
                </a:solidFill>
              </a:rPr>
              <a:t>self-supervision</a:t>
            </a:r>
            <a:r>
              <a:rPr lang="en-US" altLang="zh-CN" dirty="0"/>
              <a:t>) can be leveraged to learn </a:t>
            </a:r>
            <a:br>
              <a:rPr lang="en-US" altLang="zh-CN" dirty="0"/>
            </a:br>
            <a:r>
              <a:rPr lang="en-US" altLang="zh-CN" dirty="0"/>
              <a:t>an deep appearance-based </a:t>
            </a:r>
            <a:r>
              <a:rPr lang="en-US" altLang="zh-CN" i="1" dirty="0">
                <a:solidFill>
                  <a:srgbClr val="0070C0"/>
                </a:solidFill>
              </a:rPr>
              <a:t>z predictor</a:t>
            </a:r>
            <a:r>
              <a:rPr lang="en-US" altLang="zh-CN" dirty="0">
                <a:solidFill>
                  <a:srgbClr val="0070C0"/>
                </a:solidFill>
              </a:rPr>
              <a:t/>
            </a:r>
            <a:br>
              <a:rPr lang="en-US" altLang="zh-CN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7383423" y="2787694"/>
            <a:ext cx="4674503" cy="3791587"/>
            <a:chOff x="2031096" y="1513582"/>
            <a:chExt cx="4674503" cy="3791587"/>
          </a:xfrm>
        </p:grpSpPr>
        <p:pic>
          <p:nvPicPr>
            <p:cNvPr id="5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67697" y="1581665"/>
              <a:ext cx="4637902" cy="3723504"/>
            </a:xfrm>
            <a:prstGeom prst="rect">
              <a:avLst/>
            </a:prstGeom>
          </p:spPr>
        </p:pic>
        <p:sp>
          <p:nvSpPr>
            <p:cNvPr id="7" name="Oval 7"/>
            <p:cNvSpPr/>
            <p:nvPr/>
          </p:nvSpPr>
          <p:spPr>
            <a:xfrm>
              <a:off x="3612296" y="3336325"/>
              <a:ext cx="74141" cy="74141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10"/>
            <p:cNvCxnSpPr/>
            <p:nvPr/>
          </p:nvCxnSpPr>
          <p:spPr>
            <a:xfrm>
              <a:off x="2791340" y="3367474"/>
              <a:ext cx="848501" cy="0"/>
            </a:xfrm>
            <a:prstGeom prst="straightConnector1">
              <a:avLst/>
            </a:prstGeom>
            <a:ln w="38100">
              <a:solidFill>
                <a:srgbClr val="5DD5FF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13"/>
            <p:cNvCxnSpPr/>
            <p:nvPr/>
          </p:nvCxnSpPr>
          <p:spPr>
            <a:xfrm rot="5400000">
              <a:off x="3110493" y="2823520"/>
              <a:ext cx="1066801" cy="0"/>
            </a:xfrm>
            <a:prstGeom prst="straightConnector1">
              <a:avLst/>
            </a:prstGeom>
            <a:ln w="38100">
              <a:solidFill>
                <a:srgbClr val="5DD5FF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17"/>
            <p:cNvSpPr/>
            <p:nvPr/>
          </p:nvSpPr>
          <p:spPr>
            <a:xfrm>
              <a:off x="2031096" y="1513582"/>
              <a:ext cx="247063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en-US" sz="1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0.59 </a:t>
              </a:r>
              <a:r>
                <a:rPr lang="en-US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(from SSBR)</a:t>
              </a:r>
            </a:p>
            <a:p>
              <a:pPr lvl="0"/>
              <a:r>
                <a:rPr lang="en-US" sz="16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0.28, </a:t>
              </a:r>
              <a:r>
                <a:rPr lang="en-US" sz="1600" i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r>
                <a:rPr lang="en-US" sz="16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= 0.53 </a:t>
              </a:r>
              <a:r>
                <a:rPr lang="en-US" sz="12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(relative)</a:t>
              </a:r>
            </a:p>
            <a:p>
              <a:endPara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Straight Arrow Connector 19"/>
            <p:cNvCxnSpPr/>
            <p:nvPr/>
          </p:nvCxnSpPr>
          <p:spPr>
            <a:xfrm>
              <a:off x="2182782" y="2027337"/>
              <a:ext cx="901079" cy="1308988"/>
            </a:xfrm>
            <a:prstGeom prst="straightConnector1">
              <a:avLst/>
            </a:prstGeom>
            <a:ln w="19050">
              <a:solidFill>
                <a:srgbClr val="5DD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21"/>
            <p:cNvCxnSpPr/>
            <p:nvPr/>
          </p:nvCxnSpPr>
          <p:spPr>
            <a:xfrm>
              <a:off x="2958762" y="2027337"/>
              <a:ext cx="610991" cy="842646"/>
            </a:xfrm>
            <a:prstGeom prst="straightConnector1">
              <a:avLst/>
            </a:prstGeom>
            <a:ln w="19050">
              <a:solidFill>
                <a:srgbClr val="5DD5FF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8"/>
            <p:cNvCxnSpPr/>
            <p:nvPr/>
          </p:nvCxnSpPr>
          <p:spPr>
            <a:xfrm flipV="1">
              <a:off x="3612296" y="2290119"/>
              <a:ext cx="593641" cy="3429"/>
            </a:xfrm>
            <a:prstGeom prst="line">
              <a:avLst/>
            </a:prstGeom>
            <a:ln w="28575">
              <a:solidFill>
                <a:srgbClr val="5DD5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/>
          <p:cNvSpPr/>
          <p:nvPr/>
        </p:nvSpPr>
        <p:spPr>
          <a:xfrm>
            <a:off x="786063" y="5388570"/>
            <a:ext cx="65558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[3] Yan, Lu, Summers. Unsupervised Body Part Regression via Spatially Self-ordering Convolutional Neural Networks, ISBI 2018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3A0DC50-7505-43BD-8C30-C13EF456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9DDD8-0289-4D7F-B250-A4123B1BA330}" type="datetime1">
              <a:rPr lang="en-US" smtClean="0"/>
              <a:t>6/23/2018</a:t>
            </a:fld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ECDD3DE-18FB-4ED8-B576-59237FEB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Supervision Cue (II): Relative Body Location 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49162"/>
            <a:ext cx="10515600" cy="4351338"/>
          </a:xfrm>
        </p:spPr>
        <p:txBody>
          <a:bodyPr/>
          <a:lstStyle/>
          <a:p>
            <a:r>
              <a:rPr lang="en-US" altLang="zh-CN" i="1" dirty="0"/>
              <a:t>h </a:t>
            </a:r>
            <a:r>
              <a:rPr lang="en-US" altLang="zh-CN" dirty="0"/>
              <a:t>is the sigmoid function, </a:t>
            </a:r>
            <a:r>
              <a:rPr lang="en-US" altLang="zh-CN" i="1" dirty="0"/>
              <a:t>g </a:t>
            </a:r>
            <a:r>
              <a:rPr lang="en-US" altLang="zh-CN" dirty="0"/>
              <a:t>is the smooth L1 loss</a:t>
            </a:r>
          </a:p>
          <a:p>
            <a:r>
              <a:rPr lang="en-US" altLang="zh-CN" dirty="0"/>
              <a:t>The </a:t>
            </a:r>
            <a:r>
              <a:rPr lang="en-US" altLang="zh-CN" dirty="0">
                <a:solidFill>
                  <a:srgbClr val="0070C0"/>
                </a:solidFill>
              </a:rPr>
              <a:t>order loss </a:t>
            </a:r>
            <a:r>
              <a:rPr lang="en-US" altLang="zh-CN" dirty="0"/>
              <a:t>and </a:t>
            </a:r>
            <a:r>
              <a:rPr lang="en-US" altLang="zh-CN" dirty="0">
                <a:solidFill>
                  <a:srgbClr val="0070C0"/>
                </a:solidFill>
              </a:rPr>
              <a:t>distance loss </a:t>
            </a:r>
            <a:r>
              <a:rPr lang="en-US" altLang="zh-CN" dirty="0"/>
              <a:t>terms collaborate to push each slice score towards the correct direction </a:t>
            </a:r>
            <a:r>
              <a:rPr lang="en-US" altLang="zh-CN" dirty="0">
                <a:solidFill>
                  <a:srgbClr val="0070C0"/>
                </a:solidFill>
              </a:rPr>
              <a:t>relative to other slices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524" y="3317351"/>
            <a:ext cx="5328883" cy="22956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0077" y="3157605"/>
            <a:ext cx="5544152" cy="278599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166FAD-6F59-4285-ABFD-7F06D6CDB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4F87-5C61-494A-B336-E134F5DE653C}" type="datetime1">
              <a:rPr lang="en-US" smtClean="0"/>
              <a:t>6/23/2018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D926628-2D2F-4394-A3BA-E6915D4C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59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Supervision Cue (II): Relative Body Location 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1947" y="1772152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Problem 1: In </a:t>
            </a:r>
            <a:r>
              <a:rPr lang="en-US" altLang="zh-CN" dirty="0"/>
              <a:t>DeepLesion, some CT volumes are zoomed in on a portion of the body, </a:t>
            </a:r>
            <a:r>
              <a:rPr lang="en-US" altLang="zh-CN" i="1" dirty="0"/>
              <a:t>e.g</a:t>
            </a:r>
            <a:r>
              <a:rPr lang="en-US" altLang="zh-CN" dirty="0"/>
              <a:t>., only the left half is shown</a:t>
            </a:r>
          </a:p>
          <a:p>
            <a:pPr lvl="1"/>
            <a:r>
              <a:rPr lang="en-US" altLang="zh-CN" dirty="0"/>
              <a:t>Technique: train SSBR on </a:t>
            </a:r>
            <a:r>
              <a:rPr lang="en-US" altLang="zh-CN" dirty="0">
                <a:solidFill>
                  <a:srgbClr val="0070C0"/>
                </a:solidFill>
              </a:rPr>
              <a:t>random crops </a:t>
            </a:r>
            <a:r>
              <a:rPr lang="en-US" altLang="zh-CN" dirty="0"/>
              <a:t>of the axial slices</a:t>
            </a:r>
          </a:p>
          <a:p>
            <a:endParaRPr lang="en-US" altLang="zh-CN" dirty="0"/>
          </a:p>
          <a:p>
            <a:r>
              <a:rPr lang="en-US" altLang="zh-CN" dirty="0" smtClean="0"/>
              <a:t>Problem 2: SSBR </a:t>
            </a:r>
            <a:r>
              <a:rPr lang="en-US" altLang="zh-CN" dirty="0"/>
              <a:t>does not perform well on </a:t>
            </a:r>
            <a:r>
              <a:rPr lang="en-US" altLang="zh-CN" dirty="0">
                <a:solidFill>
                  <a:srgbClr val="0070C0"/>
                </a:solidFill>
              </a:rPr>
              <a:t>rare body parts </a:t>
            </a:r>
            <a:r>
              <a:rPr lang="en-US" altLang="zh-CN" dirty="0"/>
              <a:t>that are much less frequent in the training set, </a:t>
            </a:r>
            <a:r>
              <a:rPr lang="en-US" altLang="zh-CN" i="1" dirty="0"/>
              <a:t>e.g</a:t>
            </a:r>
            <a:r>
              <a:rPr lang="en-US" altLang="zh-CN" dirty="0"/>
              <a:t>., head and </a:t>
            </a:r>
            <a:r>
              <a:rPr lang="en-US" altLang="zh-CN" dirty="0" smtClean="0"/>
              <a:t>legs</a:t>
            </a:r>
            <a:endParaRPr lang="en-US" altLang="zh-CN" dirty="0">
              <a:solidFill>
                <a:srgbClr val="0070C0"/>
              </a:solidFill>
            </a:endParaRPr>
          </a:p>
          <a:p>
            <a:pPr lvl="1"/>
            <a:r>
              <a:rPr lang="en-US" altLang="zh-CN" dirty="0"/>
              <a:t>Technique: train SSBR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/>
              <a:t> find rare parts </a:t>
            </a:r>
            <a:r>
              <a:rPr lang="en-US" altLang="zh-CN" dirty="0" smtClean="0"/>
              <a:t>by checking the </a:t>
            </a:r>
            <a:r>
              <a:rPr lang="en-US" altLang="zh-CN" dirty="0"/>
              <a:t>correlation coefficients (</a:t>
            </a:r>
            <a:r>
              <a:rPr lang="en-US" altLang="zh-CN" i="1" dirty="0"/>
              <a:t>r</a:t>
            </a:r>
            <a:r>
              <a:rPr lang="en-US" altLang="zh-CN" dirty="0"/>
              <a:t>) of slice scores and slice indices </a:t>
            </a:r>
            <a:r>
              <a:rPr lang="en-US" altLang="zh-CN" dirty="0" smtClean="0">
                <a:sym typeface="Wingdings" panose="05000000000000000000" pitchFamily="2" charset="2"/>
              </a:rPr>
              <a:t></a:t>
            </a:r>
            <a:r>
              <a:rPr lang="en-US" altLang="zh-CN" dirty="0" smtClean="0"/>
              <a:t> </a:t>
            </a:r>
            <a:r>
              <a:rPr lang="en-US" altLang="zh-CN" dirty="0"/>
              <a:t>train SSBR again on a </a:t>
            </a:r>
            <a:r>
              <a:rPr lang="en-US" altLang="zh-CN" dirty="0">
                <a:solidFill>
                  <a:srgbClr val="0070C0"/>
                </a:solidFill>
              </a:rPr>
              <a:t>resampled training set</a:t>
            </a:r>
            <a:r>
              <a:rPr lang="en-US" altLang="zh-CN" dirty="0"/>
              <a:t> with </a:t>
            </a:r>
            <a:r>
              <a:rPr lang="en-US" altLang="zh-CN" dirty="0" smtClean="0"/>
              <a:t>rare parts </a:t>
            </a:r>
            <a:r>
              <a:rPr lang="en-US" altLang="zh-CN" dirty="0"/>
              <a:t>oversampled</a:t>
            </a:r>
          </a:p>
          <a:p>
            <a:pPr lvl="1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0B26FE-F84B-41FE-9483-67FE189F2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2B5A3-1EED-43E9-9F0D-44316523E983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DA8A2-82FF-4B32-AF4B-A683D356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09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Supervision Cue (III): Lesion Size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72744" y="2005012"/>
            <a:ext cx="4931611" cy="3109913"/>
          </a:xfrm>
        </p:spPr>
        <p:txBody>
          <a:bodyPr/>
          <a:lstStyle/>
          <a:p>
            <a:r>
              <a:rPr lang="en-US" altLang="zh-CN" dirty="0"/>
              <a:t>Lengths of long and short axes of lesion diameters</a:t>
            </a:r>
          </a:p>
          <a:p>
            <a:r>
              <a:rPr lang="en-US" altLang="zh-CN" dirty="0"/>
              <a:t>Has already been annotated and measured by radiologists</a:t>
            </a:r>
          </a:p>
          <a:p>
            <a:r>
              <a:rPr lang="en-US" altLang="zh-CN" dirty="0"/>
              <a:t>Ranges from 0.2 to 343 mm with a median of 15.6 mm </a:t>
            </a:r>
            <a:br>
              <a:rPr lang="en-US" altLang="zh-CN" dirty="0"/>
            </a:br>
            <a:endParaRPr 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50" y="1890712"/>
            <a:ext cx="4598938" cy="366624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D4CAB-CFE6-4612-A2BB-FCDAEC5C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85B7-1346-4FC0-A83F-EAAAB90F4A93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FE8BD-9321-47A5-9ACD-070C00F2C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2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8536" y="161924"/>
            <a:ext cx="11086432" cy="1325563"/>
          </a:xfrm>
        </p:spPr>
        <p:txBody>
          <a:bodyPr/>
          <a:lstStyle/>
          <a:p>
            <a:r>
              <a:rPr lang="en-US" dirty="0"/>
              <a:t>Build Triplet Network with </a:t>
            </a:r>
            <a:r>
              <a:rPr lang="en-US" b="1" dirty="0">
                <a:solidFill>
                  <a:srgbClr val="FF0000"/>
                </a:solidFill>
              </a:rPr>
              <a:t>Sequential Sampling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14968" y="4339026"/>
            <a:ext cx="11962063" cy="1304757"/>
          </a:xfrm>
        </p:spPr>
        <p:txBody>
          <a:bodyPr>
            <a:noAutofit/>
          </a:bodyPr>
          <a:lstStyle/>
          <a:p>
            <a:r>
              <a:rPr lang="en-US" sz="2000" dirty="0"/>
              <a:t>With a flavor of “</a:t>
            </a:r>
            <a:r>
              <a:rPr lang="en-US" sz="2000" b="1" dirty="0">
                <a:solidFill>
                  <a:srgbClr val="FF0000"/>
                </a:solidFill>
              </a:rPr>
              <a:t>Gibbs Sampling</a:t>
            </a:r>
            <a:r>
              <a:rPr lang="en-US" sz="2000" dirty="0"/>
              <a:t>”; sampling similarity orders according to each </a:t>
            </a:r>
            <a:r>
              <a:rPr lang="en-US" sz="2000" b="1" dirty="0">
                <a:solidFill>
                  <a:schemeClr val="accent1"/>
                </a:solidFill>
              </a:rPr>
              <a:t>marginal/conditional distribution</a:t>
            </a:r>
            <a:r>
              <a:rPr lang="en-US" sz="2000" dirty="0"/>
              <a:t> (e.g., body location similarity), </a:t>
            </a:r>
            <a:r>
              <a:rPr lang="en-US" sz="2000" dirty="0">
                <a:sym typeface="Wingdings" panose="05000000000000000000" pitchFamily="2" charset="2"/>
              </a:rPr>
              <a:t>iteratively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to comply similarity scores into the </a:t>
            </a:r>
            <a:r>
              <a:rPr lang="en-US" sz="2000" b="1" dirty="0">
                <a:solidFill>
                  <a:schemeClr val="accent1"/>
                </a:solidFill>
                <a:sym typeface="Wingdings" panose="05000000000000000000" pitchFamily="2" charset="2"/>
              </a:rPr>
              <a:t>joint distribution</a:t>
            </a:r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b="1" dirty="0">
                <a:sym typeface="Wingdings" panose="05000000000000000000" pitchFamily="2" charset="2"/>
              </a:rPr>
              <a:t>Cue priorities</a:t>
            </a:r>
            <a:r>
              <a:rPr lang="en-US" sz="2000" dirty="0">
                <a:sym typeface="Wingdings" panose="05000000000000000000" pitchFamily="2" charset="2"/>
              </a:rPr>
              <a:t>, not all cues are created equally</a:t>
            </a:r>
            <a:r>
              <a:rPr lang="en-US" sz="2000" dirty="0" smtClean="0">
                <a:sym typeface="Wingdings" panose="05000000000000000000" pitchFamily="2" charset="2"/>
              </a:rPr>
              <a:t>!</a:t>
            </a:r>
            <a:endParaRPr lang="en-US" sz="2000" dirty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Ranking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 a series of samples to make them </a:t>
            </a:r>
            <a:r>
              <a:rPr lang="en-US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self-organize and move to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the right </a:t>
            </a:r>
            <a:r>
              <a:rPr lang="en-US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place </a:t>
            </a:r>
            <a:r>
              <a:rPr lang="en-US" sz="2000" dirty="0">
                <a:solidFill>
                  <a:srgbClr val="0070C0"/>
                </a:solidFill>
                <a:sym typeface="Wingdings" panose="05000000000000000000" pitchFamily="2" charset="2"/>
              </a:rPr>
              <a:t>in the feature space!</a:t>
            </a:r>
            <a:endParaRPr lang="en-US" sz="2000" dirty="0">
              <a:solidFill>
                <a:srgbClr val="0070C0"/>
              </a:solidFill>
            </a:endParaRPr>
          </a:p>
          <a:p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B135B-0272-4AAA-917A-8CF852926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CCBE7-181D-4526-9035-7439461E1F0C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7FA1C-9C39-49A8-9C70-001B14759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" y="1629726"/>
            <a:ext cx="11393905" cy="243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Triplet network with Sequential Sampling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4032" y="1761456"/>
            <a:ext cx="10515600" cy="4351338"/>
          </a:xfrm>
        </p:spPr>
        <p:txBody>
          <a:bodyPr/>
          <a:lstStyle/>
          <a:p>
            <a:r>
              <a:rPr lang="en-US" altLang="zh-CN" sz="2400" dirty="0"/>
              <a:t>Do not use hard triplet mining </a:t>
            </a:r>
            <a:br>
              <a:rPr lang="en-US" altLang="zh-CN" sz="2400" dirty="0"/>
            </a:br>
            <a:r>
              <a:rPr lang="en-US" altLang="zh-CN" sz="2400" dirty="0"/>
              <a:t>because of the noisy cues</a:t>
            </a:r>
          </a:p>
          <a:p>
            <a:r>
              <a:rPr lang="en-US" altLang="zh-CN" sz="2400" dirty="0"/>
              <a:t>Note that there is label noise in the </a:t>
            </a:r>
            <a:br>
              <a:rPr lang="en-US" altLang="zh-CN" sz="2400" dirty="0"/>
            </a:br>
            <a:r>
              <a:rPr lang="en-US" altLang="zh-CN" sz="2400" dirty="0"/>
              <a:t>4</a:t>
            </a:r>
            <a:r>
              <a:rPr lang="en-US" altLang="zh-CN" sz="2400" baseline="30000" dirty="0"/>
              <a:t>th</a:t>
            </a:r>
            <a:r>
              <a:rPr lang="en-US" altLang="zh-CN" sz="2400" dirty="0"/>
              <a:t> </a:t>
            </a:r>
            <a:r>
              <a:rPr lang="en-US" altLang="zh-CN" sz="2400" dirty="0" smtClean="0"/>
              <a:t>row, </a:t>
            </a:r>
            <a:r>
              <a:rPr lang="en-US" altLang="zh-CN" sz="2400" dirty="0"/>
              <a:t>where lesion </a:t>
            </a:r>
            <a:r>
              <a:rPr lang="en-US" altLang="zh-CN" sz="2400" i="1" dirty="0"/>
              <a:t>D </a:t>
            </a:r>
            <a:r>
              <a:rPr lang="en-US" altLang="zh-CN" sz="2400" dirty="0"/>
              <a:t>does </a:t>
            </a:r>
            <a:br>
              <a:rPr lang="en-US" altLang="zh-CN" sz="2400" dirty="0"/>
            </a:br>
            <a:r>
              <a:rPr lang="en-US" altLang="zh-CN" sz="2400" dirty="0"/>
              <a:t>not have the same type with </a:t>
            </a:r>
            <a:r>
              <a:rPr lang="en-US" altLang="zh-CN" sz="2400" i="1" dirty="0"/>
              <a:t>A </a:t>
            </a:r>
            <a:r>
              <a:rPr lang="en-US" altLang="zh-CN" sz="2400" dirty="0"/>
              <a:t>~ </a:t>
            </a:r>
            <a:r>
              <a:rPr lang="en-US" altLang="zh-CN" sz="2400" i="1" dirty="0"/>
              <a:t>C </a:t>
            </a:r>
            <a:br>
              <a:rPr lang="en-US" altLang="zh-CN" sz="2400" i="1" dirty="0"/>
            </a:br>
            <a:r>
              <a:rPr lang="en-US" altLang="zh-CN" sz="2400" dirty="0"/>
              <a:t>(soft tissue versus pelvis) </a:t>
            </a:r>
            <a:r>
              <a:rPr lang="en-US" altLang="zh-CN" dirty="0"/>
              <a:t/>
            </a:r>
            <a:br>
              <a:rPr lang="en-US" altLang="zh-CN" dirty="0"/>
            </a:b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4453" y="1551660"/>
            <a:ext cx="4997599" cy="4442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28095" y="1551660"/>
            <a:ext cx="1106905" cy="439461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E20013E-5D4E-41A3-AE84-28670B568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612A1-AC65-4376-880C-844071DA0354}" type="datetime1">
              <a:rPr lang="en-US" smtClean="0"/>
              <a:t>6/23/2018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8B4EBB-ECB5-4715-A3A1-0785862D3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5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Triplet Network with Sequential Sampling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Joint Loss function</a:t>
            </a:r>
          </a:p>
          <a:p>
            <a:pPr lvl="1"/>
            <a:r>
              <a:rPr lang="en-US" altLang="zh-CN" dirty="0"/>
              <a:t>A selected sequence of 5 instances can be decomposed into three triplets: {</a:t>
            </a:r>
            <a:r>
              <a:rPr lang="en-US" altLang="zh-CN" i="1" dirty="0"/>
              <a:t>ABC</a:t>
            </a:r>
            <a:r>
              <a:rPr lang="en-US" altLang="zh-CN" dirty="0"/>
              <a:t>, </a:t>
            </a:r>
            <a:r>
              <a:rPr lang="en-US" altLang="zh-CN" i="1" dirty="0"/>
              <a:t>ACD </a:t>
            </a:r>
            <a:r>
              <a:rPr lang="en-US" altLang="zh-CN" dirty="0"/>
              <a:t>and </a:t>
            </a:r>
            <a:r>
              <a:rPr lang="en-US" altLang="zh-CN" i="1" dirty="0"/>
              <a:t>ADE}</a:t>
            </a:r>
            <a:r>
              <a:rPr lang="en-US" altLang="zh-CN" dirty="0"/>
              <a:t> ; Joint Loss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r>
              <a:rPr lang="en-US" altLang="zh-CN" dirty="0">
                <a:solidFill>
                  <a:srgbClr val="0070C0"/>
                </a:solidFill>
              </a:rPr>
              <a:t>Iterative refinement learning</a:t>
            </a:r>
          </a:p>
          <a:p>
            <a:pPr lvl="1"/>
            <a:r>
              <a:rPr lang="en-US" altLang="zh-CN" dirty="0" smtClean="0"/>
              <a:t>After lesion </a:t>
            </a:r>
            <a:r>
              <a:rPr lang="en-US" altLang="zh-CN" dirty="0" err="1" smtClean="0"/>
              <a:t>embeddings</a:t>
            </a:r>
            <a:r>
              <a:rPr lang="en-US" altLang="zh-CN" dirty="0" smtClean="0"/>
              <a:t> are learned, </a:t>
            </a:r>
            <a:r>
              <a:rPr lang="en-US" altLang="zh-CN" dirty="0"/>
              <a:t>we can retrain the lesion type classifier to get “cleaner” pseudo-labels (using </a:t>
            </a:r>
            <a:r>
              <a:rPr lang="en-US" altLang="zh-CN" dirty="0">
                <a:solidFill>
                  <a:srgbClr val="0070C0"/>
                </a:solidFill>
              </a:rPr>
              <a:t>deep embedding features</a:t>
            </a:r>
            <a:r>
              <a:rPr lang="en-US" altLang="zh-CN" dirty="0"/>
              <a:t>), then fine-tune the triplet network with a lower learning rate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368716" y="2695073"/>
            <a:ext cx="4936958" cy="2304716"/>
            <a:chOff x="4001703" y="2688868"/>
            <a:chExt cx="4569393" cy="2125784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1703" y="2688868"/>
              <a:ext cx="4569393" cy="193472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46651" y="4432542"/>
              <a:ext cx="3028046" cy="382110"/>
            </a:xfrm>
            <a:prstGeom prst="rect">
              <a:avLst/>
            </a:prstGeom>
          </p:spPr>
        </p:pic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1C8AA-4FFB-4E61-BE28-9DEFFD742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1523-31EB-4C98-BD5C-DC7AAC39C024}" type="datetime1">
              <a:rPr lang="en-US" smtClean="0"/>
              <a:t>6/23/2018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10C0292-2FC1-44F1-9718-00C8350D0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8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09558"/>
            <a:ext cx="10515600" cy="4567405"/>
          </a:xfrm>
        </p:spPr>
        <p:txBody>
          <a:bodyPr/>
          <a:lstStyle/>
          <a:p>
            <a:r>
              <a:rPr lang="en-US" altLang="zh-CN" dirty="0"/>
              <a:t>Backbone: VGG-16</a:t>
            </a:r>
          </a:p>
          <a:p>
            <a:r>
              <a:rPr lang="en-US" altLang="zh-CN" dirty="0"/>
              <a:t>Multi-scale, multi-crop</a:t>
            </a:r>
          </a:p>
          <a:p>
            <a:r>
              <a:rPr lang="en-US" dirty="0"/>
              <a:t>Output: a </a:t>
            </a:r>
            <a:r>
              <a:rPr lang="en-US" b="1" dirty="0" smtClean="0"/>
              <a:t>1024D</a:t>
            </a:r>
            <a:r>
              <a:rPr lang="en-US" dirty="0" smtClean="0"/>
              <a:t> </a:t>
            </a:r>
            <a:r>
              <a:rPr lang="en-US" dirty="0"/>
              <a:t>feature embedding vector for each lesion </a:t>
            </a:r>
            <a:r>
              <a:rPr lang="en-US" dirty="0" smtClean="0"/>
              <a:t>instance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079" y="3480204"/>
            <a:ext cx="9563841" cy="28885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AE9E6-CA63-4A10-BDF1-D9AB8F7F8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1AB1-EB10-4601-96C1-2C3B61F89EC8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C1944-BDD4-444A-A329-668678BF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Lesion Organization: Retrieval &amp; Matching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05130"/>
            <a:ext cx="10515600" cy="918828"/>
          </a:xfrm>
        </p:spPr>
        <p:txBody>
          <a:bodyPr>
            <a:norm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</a:rPr>
              <a:t> Inter-patient</a:t>
            </a:r>
            <a:r>
              <a:rPr lang="en-US" altLang="zh-CN" sz="2400" dirty="0"/>
              <a:t> content-based </a:t>
            </a:r>
            <a:r>
              <a:rPr lang="en-US" altLang="zh-CN" sz="2400" b="1" dirty="0">
                <a:solidFill>
                  <a:schemeClr val="accent1"/>
                </a:solidFill>
              </a:rPr>
              <a:t>lesion retrieval</a:t>
            </a:r>
            <a:r>
              <a:rPr lang="en-US" altLang="zh-CN" sz="2400" dirty="0"/>
              <a:t>: finding nearest neighbors of query lesions </a:t>
            </a:r>
            <a:r>
              <a:rPr lang="en-US" altLang="zh-CN" sz="2400" dirty="0">
                <a:sym typeface="Wingdings" panose="05000000000000000000" pitchFamily="2" charset="2"/>
              </a:rPr>
              <a:t> data-learned similarity score permitting!</a:t>
            </a:r>
            <a:endParaRPr lang="en-US" altLang="zh-CN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1096209" y="2574717"/>
            <a:ext cx="10858367" cy="3925009"/>
            <a:chOff x="1096209" y="2564023"/>
            <a:chExt cx="10858367" cy="392500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9310" y="2564023"/>
              <a:ext cx="6315266" cy="3925009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6209" y="3218416"/>
              <a:ext cx="4596574" cy="3131584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838200" y="234508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accent1"/>
                </a:solidFill>
              </a:rPr>
              <a:t>Intra-patient</a:t>
            </a:r>
            <a:r>
              <a:rPr lang="en-US" altLang="zh-CN" sz="2400" b="1" dirty="0"/>
              <a:t> </a:t>
            </a:r>
            <a:r>
              <a:rPr lang="en-US" altLang="zh-CN" sz="2400" b="1" dirty="0">
                <a:solidFill>
                  <a:schemeClr val="accent1"/>
                </a:solidFill>
              </a:rPr>
              <a:t>lesion matching</a:t>
            </a:r>
            <a:r>
              <a:rPr lang="en-US" altLang="zh-CN" sz="2400" dirty="0"/>
              <a:t>:</a:t>
            </a:r>
            <a:br>
              <a:rPr lang="en-US" altLang="zh-CN" sz="2400" dirty="0"/>
            </a:br>
            <a:r>
              <a:rPr lang="en-US" altLang="zh-CN" sz="2400" b="1" dirty="0">
                <a:solidFill>
                  <a:srgbClr val="0070C0"/>
                </a:solidFill>
                <a:latin typeface="+mn-ea"/>
              </a:rPr>
              <a:t>graph-based edge pruning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DB667CE-9C0A-4356-8583-E5CC59283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7B692-DC56-4979-B96B-53D582B0356C}" type="datetime1">
              <a:rPr lang="en-US" smtClean="0"/>
              <a:t>6/23/2018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878D0-8872-4D4A-8687-EBCE81EEF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5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Implementation Details: Image Preprocessing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Rescale image intensity to floating-point numbers in [0, 255] using a single windowing (-1024 ~ 3071 HU)</a:t>
            </a:r>
          </a:p>
          <a:p>
            <a:r>
              <a:rPr lang="en-US" altLang="zh-CN" dirty="0"/>
              <a:t>Resize spacing to 1 mm/pixel </a:t>
            </a:r>
          </a:p>
          <a:p>
            <a:r>
              <a:rPr lang="en-US" altLang="zh-CN" dirty="0"/>
              <a:t>Crop a patch with 50 mm padding around each lesion’s bounding-box </a:t>
            </a:r>
          </a:p>
          <a:p>
            <a:r>
              <a:rPr lang="en-US" altLang="zh-CN" dirty="0"/>
              <a:t>Use 3 neighboring slices (interpolated at 2 mm inter-slice intervals) to encode 3D information </a:t>
            </a:r>
          </a:p>
          <a:p>
            <a:r>
              <a:rPr lang="en-US" altLang="zh-CN" dirty="0"/>
              <a:t>No data augmentation was used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EA508-B0A2-42F8-A066-F576B9A3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1E7DD-C3C8-4808-BEB5-D00EAA9F18E7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DEEE9-F444-4A56-A582-207F66AB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8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33449" y="1690688"/>
            <a:ext cx="10791825" cy="4351338"/>
          </a:xfrm>
        </p:spPr>
        <p:txBody>
          <a:bodyPr>
            <a:normAutofit/>
          </a:bodyPr>
          <a:lstStyle/>
          <a:p>
            <a:r>
              <a:rPr lang="en-US" altLang="zh-CN" dirty="0"/>
              <a:t>Large-scale datasets with diverse images and dense annotations are important for both computer vision and medical image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Crowd-sourcing</a:t>
            </a:r>
            <a:r>
              <a:rPr lang="en-US" dirty="0"/>
              <a:t> can be used </a:t>
            </a:r>
            <a:r>
              <a:rPr lang="en-US" dirty="0" smtClean="0"/>
              <a:t>to </a:t>
            </a:r>
            <a:r>
              <a:rPr lang="en-US" dirty="0"/>
              <a:t>annotate </a:t>
            </a:r>
            <a:r>
              <a:rPr lang="en-US" altLang="zh-CN" dirty="0" smtClean="0"/>
              <a:t>CV</a:t>
            </a:r>
            <a:r>
              <a:rPr lang="en-US" dirty="0" smtClean="0"/>
              <a:t> </a:t>
            </a:r>
            <a:r>
              <a:rPr lang="en-US" dirty="0"/>
              <a:t>datasets, but MI requires considerate specialized knowledge &amp; training</a:t>
            </a:r>
          </a:p>
          <a:p>
            <a:pPr lvl="1"/>
            <a:r>
              <a:rPr lang="en-US" altLang="zh-CN" dirty="0">
                <a:solidFill>
                  <a:srgbClr val="0070C0"/>
                </a:solidFill>
              </a:rPr>
              <a:t>Mining Internet images via </a:t>
            </a:r>
            <a:r>
              <a:rPr lang="en-US" altLang="zh-CN" dirty="0" smtClean="0">
                <a:solidFill>
                  <a:srgbClr val="0070C0"/>
                </a:solidFill>
              </a:rPr>
              <a:t>deep learning </a:t>
            </a:r>
            <a:r>
              <a:rPr lang="en-US" altLang="zh-CN" dirty="0"/>
              <a:t>can be used in </a:t>
            </a:r>
            <a:r>
              <a:rPr lang="en-US" altLang="zh-CN" dirty="0" smtClean="0"/>
              <a:t>CV </a:t>
            </a:r>
            <a:r>
              <a:rPr lang="en-US" altLang="zh-CN" dirty="0"/>
              <a:t>to acquire </a:t>
            </a:r>
            <a:r>
              <a:rPr lang="en-US" altLang="zh-CN" dirty="0" smtClean="0"/>
              <a:t>annotations</a:t>
            </a:r>
          </a:p>
          <a:p>
            <a:pPr lvl="1"/>
            <a:r>
              <a:rPr lang="en-US" altLang="zh-CN" dirty="0" smtClean="0"/>
              <a:t>Can we use similar approaches to mine MI datasets?</a:t>
            </a:r>
            <a:endParaRPr lang="en-US" altLang="zh-CN" dirty="0"/>
          </a:p>
          <a:p>
            <a:r>
              <a:rPr lang="en-US" dirty="0"/>
              <a:t>Fortunately, like web data in computer vision, </a:t>
            </a:r>
            <a:r>
              <a:rPr lang="en-US" dirty="0">
                <a:solidFill>
                  <a:srgbClr val="0070C0"/>
                </a:solidFill>
              </a:rPr>
              <a:t>a vast amount of loosely-labeled and largely untapped data </a:t>
            </a:r>
            <a:r>
              <a:rPr lang="en-US" dirty="0" smtClean="0">
                <a:solidFill>
                  <a:srgbClr val="0070C0"/>
                </a:solidFill>
              </a:rPr>
              <a:t>do </a:t>
            </a:r>
            <a:r>
              <a:rPr lang="en-US" dirty="0">
                <a:solidFill>
                  <a:srgbClr val="0070C0"/>
                </a:solidFill>
              </a:rPr>
              <a:t>exist</a:t>
            </a:r>
            <a:r>
              <a:rPr lang="en-US" dirty="0"/>
              <a:t> in </a:t>
            </a:r>
            <a:r>
              <a:rPr lang="en-US" dirty="0" smtClean="0"/>
              <a:t>Picture </a:t>
            </a:r>
            <a:r>
              <a:rPr lang="en-US" dirty="0"/>
              <a:t>Archiving and Communication Systems (</a:t>
            </a:r>
            <a:r>
              <a:rPr lang="en-US" dirty="0" smtClean="0"/>
              <a:t>PACS/RIS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CBFB5-E459-4C98-9EE6-95F1A61D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B22B6-40BA-4DEA-B95F-F084B3F18CCA}" type="datetime1">
              <a:rPr lang="en-US" smtClean="0"/>
              <a:t>6/23/2018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9C9A4-1934-4739-945B-822B1F744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Implementation Details: Training Schemes</a:t>
            </a:r>
            <a:endParaRPr 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maximum value of each dimension of the locations and sizes is normalized to 1 </a:t>
            </a:r>
          </a:p>
          <a:p>
            <a:endParaRPr lang="en-US" altLang="zh-CN" dirty="0"/>
          </a:p>
          <a:p>
            <a:r>
              <a:rPr lang="en-US" altLang="zh-CN" dirty="0"/>
              <a:t>24 five-instance sequences per mini-batch </a:t>
            </a:r>
          </a:p>
          <a:p>
            <a:r>
              <a:rPr lang="en-US" altLang="zh-CN" dirty="0"/>
              <a:t>SGD with a learning rate of 0.002, reduced to 0.0002 at iteration </a:t>
            </a:r>
            <a:r>
              <a:rPr lang="en-US" altLang="zh-CN" dirty="0" smtClean="0"/>
              <a:t>2K, </a:t>
            </a:r>
            <a:r>
              <a:rPr lang="en-US" altLang="zh-CN" dirty="0"/>
              <a:t>converges in 3K iterations</a:t>
            </a:r>
          </a:p>
          <a:p>
            <a:r>
              <a:rPr lang="en-US" altLang="zh-CN" dirty="0"/>
              <a:t>To train SSBR, we used 800 random unlabeled CT volumes of 420 subjects from </a:t>
            </a:r>
            <a:r>
              <a:rPr lang="en-US" altLang="zh-CN" i="1" dirty="0" err="1"/>
              <a:t>DeepLesion</a:t>
            </a:r>
            <a:r>
              <a:rPr lang="en-US" altLang="zh-CN" dirty="0"/>
              <a:t> patient population</a:t>
            </a:r>
            <a:br>
              <a:rPr lang="en-US" altLang="zh-CN" dirty="0"/>
            </a:b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593" y="2600324"/>
            <a:ext cx="4841256" cy="405643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07A857-A5FB-4D1A-8464-F4FDEF04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BC2EB-6985-4C64-A5B5-F3C2D28958E5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AB2A3-C88E-4DEE-AE83-0ACCDC92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0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49441" y="342775"/>
            <a:ext cx="10515600" cy="1325563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3253" y="1724026"/>
            <a:ext cx="5963652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Visualization of </a:t>
            </a:r>
            <a:r>
              <a:rPr lang="en-US" altLang="zh-CN" sz="2400" dirty="0" smtClean="0"/>
              <a:t>DeepLesion</a:t>
            </a:r>
          </a:p>
          <a:p>
            <a:pPr lvl="1"/>
            <a:r>
              <a:rPr lang="en-US" altLang="zh-CN" sz="2000" i="1" dirty="0" smtClean="0"/>
              <a:t>X</a:t>
            </a:r>
            <a:r>
              <a:rPr lang="en-US" altLang="zh-CN" sz="2000" dirty="0" smtClean="0"/>
              <a:t>- and </a:t>
            </a:r>
            <a:r>
              <a:rPr lang="en-US" altLang="zh-CN" sz="2000" i="1" dirty="0" smtClean="0"/>
              <a:t>Y</a:t>
            </a:r>
            <a:r>
              <a:rPr lang="en-US" altLang="zh-CN" sz="2000" dirty="0" smtClean="0"/>
              <a:t>-axes of the scatter map </a:t>
            </a:r>
            <a:br>
              <a:rPr lang="en-US" altLang="zh-CN" sz="2000" dirty="0" smtClean="0"/>
            </a:br>
            <a:r>
              <a:rPr lang="en-US" altLang="zh-CN" sz="2000" dirty="0" smtClean="0"/>
              <a:t>correspond to the </a:t>
            </a:r>
            <a:r>
              <a:rPr lang="en-US" altLang="zh-CN" sz="2000" i="1" dirty="0" smtClean="0"/>
              <a:t>X</a:t>
            </a:r>
            <a:r>
              <a:rPr lang="en-US" altLang="zh-CN" sz="2000" dirty="0" smtClean="0"/>
              <a:t>- and </a:t>
            </a:r>
            <a:br>
              <a:rPr lang="en-US" altLang="zh-CN" sz="2000" dirty="0" smtClean="0"/>
            </a:br>
            <a:r>
              <a:rPr lang="en-US" altLang="zh-CN" sz="2000" i="1" dirty="0" smtClean="0"/>
              <a:t>Z</a:t>
            </a:r>
            <a:r>
              <a:rPr lang="en-US" altLang="zh-CN" sz="2000" dirty="0" smtClean="0"/>
              <a:t>-coordinates of the </a:t>
            </a:r>
            <a:r>
              <a:rPr lang="en-US" altLang="zh-CN" sz="2000" dirty="0" smtClean="0">
                <a:solidFill>
                  <a:srgbClr val="0070C0"/>
                </a:solidFill>
              </a:rPr>
              <a:t>relative body </a:t>
            </a:r>
            <a:br>
              <a:rPr lang="en-US" altLang="zh-CN" sz="2000" dirty="0" smtClean="0">
                <a:solidFill>
                  <a:srgbClr val="0070C0"/>
                </a:solidFill>
              </a:rPr>
            </a:br>
            <a:r>
              <a:rPr lang="en-US" altLang="zh-CN" sz="2000" dirty="0" smtClean="0">
                <a:solidFill>
                  <a:srgbClr val="0070C0"/>
                </a:solidFill>
              </a:rPr>
              <a:t>location</a:t>
            </a:r>
            <a:r>
              <a:rPr lang="en-US" altLang="zh-CN" sz="2000" dirty="0" smtClean="0"/>
              <a:t> of each lesion</a:t>
            </a:r>
          </a:p>
          <a:p>
            <a:pPr lvl="1"/>
            <a:r>
              <a:rPr lang="en-US" altLang="zh-CN" sz="2000" dirty="0" smtClean="0"/>
              <a:t>Frontal view of human body!</a:t>
            </a:r>
          </a:p>
          <a:p>
            <a:pPr lvl="1"/>
            <a:endParaRPr lang="en-US" altLang="zh-CN" sz="2000" dirty="0">
              <a:sym typeface="Wingdings" panose="05000000000000000000" pitchFamily="2" charset="2"/>
            </a:endParaRPr>
          </a:p>
          <a:p>
            <a:pPr lvl="1"/>
            <a:endParaRPr lang="en-US" altLang="zh-CN" sz="2000" dirty="0" smtClean="0">
              <a:sym typeface="Wingdings" panose="05000000000000000000" pitchFamily="2" charset="2"/>
            </a:endParaRPr>
          </a:p>
          <a:p>
            <a:r>
              <a:rPr lang="en-US" altLang="zh-CN" sz="2400" dirty="0" smtClean="0"/>
              <a:t>Project learned lesion</a:t>
            </a:r>
            <a:r>
              <a:rPr lang="en-US" altLang="zh-CN" sz="2400" dirty="0" smtClean="0">
                <a:solidFill>
                  <a:srgbClr val="0070C0"/>
                </a:solidFill>
              </a:rPr>
              <a:t> </a:t>
            </a:r>
            <a:r>
              <a:rPr lang="en-US" altLang="zh-CN" sz="2400" dirty="0" err="1" smtClean="0"/>
              <a:t>embeddings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into a 2D map </a:t>
            </a:r>
            <a:r>
              <a:rPr lang="en-US" altLang="zh-CN" sz="2400" dirty="0" smtClean="0"/>
              <a:t>using t-SNE (next page)</a:t>
            </a:r>
            <a:endParaRPr lang="en-US" altLang="zh-CN" sz="2400" dirty="0"/>
          </a:p>
          <a:p>
            <a:pPr lvl="1"/>
            <a:r>
              <a:rPr lang="en-US" altLang="zh-CN" sz="2000" dirty="0" smtClean="0">
                <a:sym typeface="Wingdings" panose="05000000000000000000" pitchFamily="2" charset="2"/>
              </a:rPr>
              <a:t>Organized by lesion type, then location</a:t>
            </a:r>
            <a:endParaRPr lang="en-US" altLang="zh-CN" sz="2000" dirty="0" smtClean="0"/>
          </a:p>
          <a:p>
            <a:endParaRPr lang="en-US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905" y="0"/>
            <a:ext cx="5951621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CE1F9-195D-44B0-AAF2-D8A6244BB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0B28B-9F62-4A93-8EF5-D5A43B1CC49D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D29AB-0E08-471E-8323-2BB3F8E0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1" y="0"/>
            <a:ext cx="11125199" cy="68580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3F5D8-6FF4-487E-A745-F8334B88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E1011-FE73-4AEE-A2D3-9B5BF303C4F5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10FA8-1128-4F87-B70D-14482AEF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4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5880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dirty="0"/>
              <a:t>Experiments: Lesion Retrieval</a:t>
            </a:r>
            <a:endParaRPr lang="en-US" sz="4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557" y="1343109"/>
            <a:ext cx="10729118" cy="51617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5326" y="299150"/>
            <a:ext cx="46427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Multi-scale deep lesion appearance vector via </a:t>
            </a:r>
            <a:r>
              <a:rPr lang="en-US" b="1" dirty="0" smtClean="0">
                <a:solidFill>
                  <a:schemeClr val="accent1"/>
                </a:solidFill>
              </a:rPr>
              <a:t>triplet network </a:t>
            </a:r>
            <a:r>
              <a:rPr lang="en-US" b="1" dirty="0">
                <a:solidFill>
                  <a:schemeClr val="accent1"/>
                </a:solidFill>
              </a:rPr>
              <a:t>to encode lesion type, location and size (thus sub-types)!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2640AF-9B44-4E3E-A4C3-963BAD34F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C8E11-9DC7-4AE6-AEFA-46E766459581}" type="datetime1">
              <a:rPr lang="en-US" smtClean="0"/>
              <a:t>6/23/2018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BC416-0C7F-4A6A-A016-07C2DDF3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23</a:t>
            </a:fld>
            <a:endParaRPr lang="en-US"/>
          </a:p>
        </p:txBody>
      </p:sp>
      <p:sp>
        <p:nvSpPr>
          <p:cNvPr id="8" name="文本框 7"/>
          <p:cNvSpPr txBox="1"/>
          <p:nvPr/>
        </p:nvSpPr>
        <p:spPr>
          <a:xfrm>
            <a:off x="1127760" y="1120063"/>
            <a:ext cx="1973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    Retrieved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93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62004"/>
            <a:ext cx="10515600" cy="4351338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Quantitative </a:t>
            </a:r>
            <a:r>
              <a:rPr lang="en-US" altLang="zh-CN" sz="2400" dirty="0" smtClean="0"/>
              <a:t>results </a:t>
            </a:r>
            <a:r>
              <a:rPr lang="en-US" altLang="zh-CN" sz="2400" dirty="0"/>
              <a:t>of lesion </a:t>
            </a:r>
            <a:r>
              <a:rPr lang="en-US" altLang="zh-CN" sz="2400" b="1" dirty="0">
                <a:solidFill>
                  <a:schemeClr val="accent1"/>
                </a:solidFill>
              </a:rPr>
              <a:t>retrieval</a:t>
            </a:r>
            <a:r>
              <a:rPr lang="en-US" altLang="zh-CN" sz="2400" b="1" dirty="0"/>
              <a:t> </a:t>
            </a:r>
            <a:r>
              <a:rPr lang="en-US" altLang="zh-CN" sz="2400" dirty="0"/>
              <a:t>(average retrieval error of continuous labels, ARE), </a:t>
            </a:r>
            <a:r>
              <a:rPr lang="en-US" altLang="zh-CN" sz="2400" b="1" dirty="0">
                <a:solidFill>
                  <a:schemeClr val="accent1"/>
                </a:solidFill>
              </a:rPr>
              <a:t>clustering</a:t>
            </a:r>
            <a:r>
              <a:rPr lang="en-US" altLang="zh-CN" sz="2400" dirty="0">
                <a:solidFill>
                  <a:schemeClr val="accent1"/>
                </a:solidFill>
              </a:rPr>
              <a:t> </a:t>
            </a:r>
            <a:r>
              <a:rPr lang="en-US" altLang="zh-CN" sz="2400" dirty="0"/>
              <a:t>and </a:t>
            </a:r>
            <a:r>
              <a:rPr lang="en-US" altLang="zh-CN" sz="2400" b="1" dirty="0">
                <a:solidFill>
                  <a:schemeClr val="accent1"/>
                </a:solidFill>
              </a:rPr>
              <a:t>classification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541622"/>
            <a:ext cx="10233599" cy="38778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379" y="1846859"/>
            <a:ext cx="2466075" cy="764279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D06887D-9718-4269-BAC8-39BE8AE5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9FCE1-2321-4C07-AB80-1518D32EE240}" type="datetime1">
              <a:rPr lang="en-US" smtClean="0"/>
              <a:t>6/23/2018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71414-71B2-46BA-A906-21F571097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Experiments: Analysis &amp; Insights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2777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altLang="zh-CN" dirty="0"/>
              <a:t>When location and size are added as </a:t>
            </a:r>
            <a:r>
              <a:rPr lang="en-US" altLang="zh-CN" dirty="0">
                <a:solidFill>
                  <a:srgbClr val="0070C0"/>
                </a:solidFill>
              </a:rPr>
              <a:t>supervision cues</a:t>
            </a:r>
            <a:r>
              <a:rPr lang="en-US" altLang="zh-CN" dirty="0"/>
              <a:t>, our network performs best on lesion-type retrieval; even better than when only lesion-type is used as the cue. </a:t>
            </a:r>
          </a:p>
          <a:p>
            <a:pPr lvl="1"/>
            <a:r>
              <a:rPr lang="en-US" altLang="zh-CN" b="1" dirty="0"/>
              <a:t>Location</a:t>
            </a:r>
            <a:r>
              <a:rPr lang="en-US" altLang="zh-CN" dirty="0"/>
              <a:t> and </a:t>
            </a:r>
            <a:r>
              <a:rPr lang="en-US" altLang="zh-CN" b="1" dirty="0"/>
              <a:t>size</a:t>
            </a:r>
            <a:r>
              <a:rPr lang="en-US" altLang="zh-CN" dirty="0"/>
              <a:t> provide important complementary information in learning lesion similarity embedding</a:t>
            </a:r>
          </a:p>
          <a:p>
            <a:r>
              <a:rPr lang="en-US" altLang="zh-CN" dirty="0"/>
              <a:t>When only </a:t>
            </a:r>
            <a:r>
              <a:rPr lang="en-US" altLang="zh-CN" dirty="0">
                <a:solidFill>
                  <a:srgbClr val="0070C0"/>
                </a:solidFill>
              </a:rPr>
              <a:t>coarse-scale features </a:t>
            </a:r>
            <a:r>
              <a:rPr lang="en-US" altLang="zh-CN" dirty="0"/>
              <a:t>(conv5, conv4) are used, </a:t>
            </a:r>
            <a:r>
              <a:rPr lang="en-US" altLang="zh-CN" b="1" dirty="0"/>
              <a:t>location</a:t>
            </a:r>
            <a:r>
              <a:rPr lang="en-US" altLang="zh-CN" dirty="0"/>
              <a:t> ARE is slightly better because location mainly relies on higher-level</a:t>
            </a:r>
            <a:br>
              <a:rPr lang="en-US" altLang="zh-CN" dirty="0"/>
            </a:br>
            <a:r>
              <a:rPr lang="en-US" altLang="zh-CN" dirty="0"/>
              <a:t>context information</a:t>
            </a:r>
          </a:p>
          <a:p>
            <a:r>
              <a:rPr lang="en-US" altLang="zh-CN" dirty="0"/>
              <a:t>Fusing </a:t>
            </a:r>
            <a:r>
              <a:rPr lang="en-US" altLang="zh-CN" dirty="0">
                <a:solidFill>
                  <a:srgbClr val="0070C0"/>
                </a:solidFill>
              </a:rPr>
              <a:t>fine-level features </a:t>
            </a:r>
            <a:r>
              <a:rPr lang="en-US" altLang="zh-CN" dirty="0"/>
              <a:t>(conv3, conv2) significantly improves </a:t>
            </a:r>
            <a:r>
              <a:rPr lang="en-US" altLang="zh-CN" b="1" dirty="0"/>
              <a:t>type</a:t>
            </a:r>
            <a:r>
              <a:rPr lang="en-US" altLang="zh-CN" dirty="0"/>
              <a:t> and </a:t>
            </a:r>
            <a:r>
              <a:rPr lang="en-US" altLang="zh-CN" b="1" dirty="0"/>
              <a:t>size</a:t>
            </a:r>
            <a:r>
              <a:rPr lang="en-US" altLang="zh-CN" dirty="0"/>
              <a:t> prediction, indicating details are important in these aspects </a:t>
            </a:r>
          </a:p>
          <a:p>
            <a:r>
              <a:rPr lang="en-US" b="1" dirty="0"/>
              <a:t>Iterative </a:t>
            </a:r>
            <a:r>
              <a:rPr lang="en-US" b="1" dirty="0" smtClean="0"/>
              <a:t>lesion type </a:t>
            </a:r>
            <a:r>
              <a:rPr lang="en-US" b="1" dirty="0"/>
              <a:t>refinement </a:t>
            </a:r>
            <a:r>
              <a:rPr lang="en-US" dirty="0"/>
              <a:t>[4]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/>
              <a:t>also helps!</a:t>
            </a:r>
          </a:p>
        </p:txBody>
      </p:sp>
      <p:sp>
        <p:nvSpPr>
          <p:cNvPr id="4" name="Rectangle 3"/>
          <p:cNvSpPr/>
          <p:nvPr/>
        </p:nvSpPr>
        <p:spPr>
          <a:xfrm>
            <a:off x="919747" y="5892878"/>
            <a:ext cx="104340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[4] Wang et al., </a:t>
            </a:r>
            <a:r>
              <a:rPr lang="en-US" b="1" dirty="0">
                <a:latin typeface="+mj-lt"/>
              </a:rPr>
              <a:t>Unsupervised Joint Mining of Deep Features and Image Labels for Large-scale Radiology Image Categorization and Scene Recognition</a:t>
            </a:r>
            <a:r>
              <a:rPr lang="en-US" dirty="0">
                <a:latin typeface="+mj-lt"/>
              </a:rPr>
              <a:t>, IEEE WACV 2017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027EA-2B3E-45E5-93A2-5926C78C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D6F21-0FDA-4445-A35B-B3C5E73428DD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1E6BE-5B33-4B6C-86C5-38A1F592B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1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Classification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 most confusing types are </a:t>
            </a:r>
            <a:br>
              <a:rPr lang="en-US" altLang="zh-CN" dirty="0"/>
            </a:br>
            <a:r>
              <a:rPr lang="en-US" altLang="zh-CN" dirty="0">
                <a:solidFill>
                  <a:srgbClr val="0070C0"/>
                </a:solidFill>
              </a:rPr>
              <a:t>mediastinum/lung lesions</a:t>
            </a:r>
            <a:r>
              <a:rPr lang="en-US" altLang="zh-CN" dirty="0"/>
              <a:t>, </a:t>
            </a:r>
            <a:br>
              <a:rPr lang="en-US" altLang="zh-CN" dirty="0"/>
            </a:br>
            <a:r>
              <a:rPr lang="en-US" altLang="zh-CN" dirty="0"/>
              <a:t>and </a:t>
            </a:r>
            <a:r>
              <a:rPr lang="en-US" altLang="zh-CN" dirty="0">
                <a:solidFill>
                  <a:srgbClr val="0070C0"/>
                </a:solidFill>
              </a:rPr>
              <a:t>abdomen/liver/kidney lesions</a:t>
            </a:r>
            <a:r>
              <a:rPr lang="en-US" altLang="zh-CN" dirty="0"/>
              <a:t>,</a:t>
            </a:r>
            <a:br>
              <a:rPr lang="en-US" altLang="zh-CN" dirty="0"/>
            </a:br>
            <a:r>
              <a:rPr lang="en-US" altLang="zh-CN" dirty="0"/>
              <a:t>since some of them are similar in </a:t>
            </a:r>
            <a:br>
              <a:rPr lang="en-US" altLang="zh-CN" dirty="0"/>
            </a:br>
            <a:r>
              <a:rPr lang="en-US" altLang="zh-CN" dirty="0"/>
              <a:t>both appearance and location. </a:t>
            </a:r>
            <a:br>
              <a:rPr lang="en-US" altLang="zh-CN" dirty="0"/>
            </a:b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471" y="1595688"/>
            <a:ext cx="5500687" cy="465713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BA0A9-2AE0-4DDB-A385-1EF1F54B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7A35-DD85-4BAB-8238-4C07DB2C624F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7258E-CDB9-436F-87A7-EA0146D4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9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600" y="370472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Experiments: Lesion Matching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482389" cy="4351338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/>
              <a:t>Manually grouped 1313 </a:t>
            </a:r>
            <a:br>
              <a:rPr lang="en-US" altLang="zh-CN" sz="2400" dirty="0"/>
            </a:br>
            <a:r>
              <a:rPr lang="en-US" altLang="zh-CN" sz="2400" dirty="0"/>
              <a:t>lesions from 103 patients in</a:t>
            </a:r>
            <a:br>
              <a:rPr lang="en-US" altLang="zh-CN" sz="2400" dirty="0"/>
            </a:br>
            <a:r>
              <a:rPr lang="en-US" altLang="zh-CN" sz="2400" dirty="0"/>
              <a:t>DeepLesion to </a:t>
            </a:r>
            <a:r>
              <a:rPr lang="en-US" altLang="zh-CN" sz="2400" b="1" dirty="0"/>
              <a:t>593 groups </a:t>
            </a:r>
            <a:r>
              <a:rPr lang="en-US" altLang="zh-CN" sz="2400" dirty="0"/>
              <a:t/>
            </a:r>
            <a:br>
              <a:rPr lang="en-US" altLang="zh-CN" sz="2400" dirty="0"/>
            </a:br>
            <a:r>
              <a:rPr lang="en-US" altLang="zh-CN" sz="2400" dirty="0"/>
              <a:t>for evaluation </a:t>
            </a:r>
          </a:p>
          <a:p>
            <a:r>
              <a:rPr lang="en-US" altLang="zh-CN" sz="2400" dirty="0"/>
              <a:t>1–11 lesions per group </a:t>
            </a:r>
          </a:p>
          <a:p>
            <a:r>
              <a:rPr lang="en-US" altLang="zh-CN" sz="2400" dirty="0"/>
              <a:t>A true positive decision assigns </a:t>
            </a:r>
            <a:br>
              <a:rPr lang="en-US" altLang="zh-CN" sz="2400" dirty="0"/>
            </a:br>
            <a:r>
              <a:rPr lang="en-US" altLang="zh-CN" sz="2400" dirty="0"/>
              <a:t>two lesions of the same instance</a:t>
            </a:r>
            <a:br>
              <a:rPr lang="en-US" altLang="zh-CN" sz="2400" dirty="0"/>
            </a:br>
            <a:r>
              <a:rPr lang="en-US" altLang="zh-CN" sz="2400" dirty="0"/>
              <a:t>to the same group, and a false</a:t>
            </a:r>
            <a:br>
              <a:rPr lang="en-US" altLang="zh-CN" sz="2400" dirty="0"/>
            </a:br>
            <a:r>
              <a:rPr lang="en-US" altLang="zh-CN" sz="2400" dirty="0"/>
              <a:t>positive decision assigns two </a:t>
            </a:r>
            <a:br>
              <a:rPr lang="en-US" altLang="zh-CN" sz="2400" dirty="0"/>
            </a:br>
            <a:r>
              <a:rPr lang="en-US" altLang="zh-CN" sz="2400" dirty="0"/>
              <a:t>lesions of different instances</a:t>
            </a:r>
            <a:br>
              <a:rPr lang="en-US" altLang="zh-CN" sz="2400" dirty="0"/>
            </a:br>
            <a:r>
              <a:rPr lang="en-US" altLang="zh-CN" sz="2400" dirty="0"/>
              <a:t>to the same group, etc. </a:t>
            </a:r>
            <a:r>
              <a:rPr lang="en-US" altLang="zh-CN" sz="2400" dirty="0"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ym typeface="Wingdings" panose="05000000000000000000" pitchFamily="2" charset="2"/>
              </a:rPr>
              <a:t>Good quantitative lesion matching accuracy!</a:t>
            </a:r>
            <a:r>
              <a:rPr lang="en-US" altLang="zh-CN" sz="2400" b="1" dirty="0"/>
              <a:t> </a:t>
            </a:r>
            <a:endParaRPr lang="en-US" sz="2400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9684" y="1468368"/>
            <a:ext cx="5598695" cy="4938114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DF6C0-AA6E-4C7F-847D-63B4DDBE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4378D-225F-4928-AF73-893F111E4D96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BC1C9-18D6-4323-86F0-93EB20A1A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2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46242" y="34699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3800" dirty="0"/>
              <a:t>Longitudinal Lesion Matching</a:t>
            </a:r>
            <a:endParaRPr lang="en-US" sz="38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5" y="2055813"/>
            <a:ext cx="6620051" cy="45831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936" y="0"/>
            <a:ext cx="3931638" cy="428148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936" y="3029553"/>
            <a:ext cx="3931638" cy="360937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DF386-79D4-4BC9-8F62-5C61524E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B08F3-B7FE-40B2-B2C9-812D28A1D6A0}" type="datetime1">
              <a:rPr lang="en-US" smtClean="0"/>
              <a:t>6/23/2018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CD4D6-5AE2-43C2-A0CC-489F0AE80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194212"/>
            <a:ext cx="11849768" cy="645273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5E687C-3795-4BFE-A69F-AFB7ABE7B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059D6-CC31-4200-A4CB-E1AC77D90162}" type="datetime1">
              <a:rPr lang="en-US" smtClean="0"/>
              <a:t>6/23/2018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0C75EC-9E86-4981-A2E8-958E92D1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8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Background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8669" y="1590341"/>
            <a:ext cx="5436870" cy="4292299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Radiologists in their daily work may routinely mark and measure some significant abnormalities or “lesions” on radiology images</a:t>
            </a:r>
          </a:p>
          <a:p>
            <a:pPr lvl="1"/>
            <a:r>
              <a:rPr lang="en-US" dirty="0"/>
              <a:t>Sometime known as “</a:t>
            </a:r>
            <a:r>
              <a:rPr lang="en-US" dirty="0">
                <a:solidFill>
                  <a:srgbClr val="0070C0"/>
                </a:solidFill>
              </a:rPr>
              <a:t>bookmarks</a:t>
            </a:r>
            <a:r>
              <a:rPr lang="en-US" dirty="0"/>
              <a:t>”</a:t>
            </a:r>
          </a:p>
          <a:p>
            <a:pPr lvl="1"/>
            <a:r>
              <a:rPr lang="en-US" dirty="0" smtClean="0"/>
              <a:t>According </a:t>
            </a:r>
            <a:r>
              <a:rPr lang="en-US" dirty="0"/>
              <a:t>to the RECIST (Response Evaluation Criteria in Solid Tumors) </a:t>
            </a:r>
            <a:r>
              <a:rPr lang="en-US" dirty="0" smtClean="0"/>
              <a:t>guidelines</a:t>
            </a:r>
          </a:p>
          <a:p>
            <a:pPr lvl="1"/>
            <a:r>
              <a:rPr lang="en-US" dirty="0" smtClean="0"/>
              <a:t>Collected </a:t>
            </a:r>
            <a:r>
              <a:rPr lang="en-US" dirty="0"/>
              <a:t>over years and stored in hospitals’ PACS/RIS</a:t>
            </a:r>
          </a:p>
          <a:p>
            <a:pPr lvl="1"/>
            <a:r>
              <a:rPr lang="en-US" dirty="0" smtClean="0"/>
              <a:t>Used </a:t>
            </a:r>
            <a:r>
              <a:rPr lang="en-US" dirty="0"/>
              <a:t>to assess patients’ conditions </a:t>
            </a:r>
            <a:br>
              <a:rPr lang="en-US" dirty="0"/>
            </a:br>
            <a:r>
              <a:rPr lang="en-US" dirty="0"/>
              <a:t>or therapy responses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78C3E84C-C9F4-490F-9094-09EB45B53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D2BA-C991-4DA1-9A13-F4BB4B59017B}" type="datetime1">
              <a:rPr lang="en-US" smtClean="0"/>
              <a:t>6/23/2018</a:t>
            </a:fld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C5A915F-4971-44F4-AE5B-C54224116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3</a:t>
            </a:fld>
            <a:endParaRPr 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043" y="1882039"/>
            <a:ext cx="4861514" cy="370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1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68" y="0"/>
            <a:ext cx="12113664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2BBCE4-E80E-4279-86CE-C1CA7DC03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504AA-7BA1-470E-9E24-0EA5ABE89992}" type="datetime1">
              <a:rPr lang="en-US" smtClean="0"/>
              <a:t>6/23/2018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7377A7-D35E-4902-B3DD-82F76F93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5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29841"/>
            <a:ext cx="10515600" cy="1325563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5540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We present a large-scale and comprehensive dataset, </a:t>
            </a:r>
            <a:r>
              <a:rPr lang="en-US" altLang="zh-CN" dirty="0">
                <a:solidFill>
                  <a:srgbClr val="0070C0"/>
                </a:solidFill>
              </a:rPr>
              <a:t>DeepLesion</a:t>
            </a:r>
            <a:r>
              <a:rPr lang="en-US" altLang="zh-CN" dirty="0"/>
              <a:t>, including significant radiology image findings mined from PACS</a:t>
            </a:r>
          </a:p>
          <a:p>
            <a:pPr lvl="1"/>
            <a:r>
              <a:rPr lang="en-US" altLang="zh-CN" dirty="0" smtClean="0"/>
              <a:t>Can </a:t>
            </a:r>
            <a:r>
              <a:rPr lang="en-US" altLang="zh-CN" dirty="0"/>
              <a:t>be used for multi-category lesion detection, retrieval, classification, segmentation, …, </a:t>
            </a:r>
            <a:r>
              <a:rPr lang="en-US" altLang="zh-CN" b="1" dirty="0">
                <a:solidFill>
                  <a:schemeClr val="accent1"/>
                </a:solidFill>
              </a:rPr>
              <a:t>the first study of its kind!</a:t>
            </a:r>
          </a:p>
          <a:p>
            <a:r>
              <a:rPr lang="en-US" altLang="zh-CN" b="1" dirty="0">
                <a:solidFill>
                  <a:srgbClr val="0070C0"/>
                </a:solidFill>
              </a:rPr>
              <a:t>Lesion </a:t>
            </a:r>
            <a:r>
              <a:rPr lang="en-US" altLang="zh-CN" b="1" dirty="0" smtClean="0">
                <a:solidFill>
                  <a:srgbClr val="0070C0"/>
                </a:solidFill>
              </a:rPr>
              <a:t>graph embedding </a:t>
            </a:r>
            <a:r>
              <a:rPr lang="en-US" altLang="zh-CN" dirty="0"/>
              <a:t>is learned with a triplet network to model their similarity relationship in type, location, and size</a:t>
            </a:r>
          </a:p>
          <a:p>
            <a:pPr lvl="1"/>
            <a:r>
              <a:rPr lang="en-US" altLang="zh-CN" dirty="0"/>
              <a:t>The only manual efforts needed are the class labels of some seed images</a:t>
            </a:r>
          </a:p>
          <a:p>
            <a:pPr lvl="1"/>
            <a:r>
              <a:rPr lang="en-US" altLang="zh-CN" b="1" dirty="0">
                <a:solidFill>
                  <a:srgbClr val="0070C0"/>
                </a:solidFill>
              </a:rPr>
              <a:t>Non-parametric deep </a:t>
            </a:r>
            <a:r>
              <a:rPr lang="en-US" altLang="zh-CN" dirty="0" smtClean="0"/>
              <a:t>radiology instance/knowledge </a:t>
            </a:r>
            <a:r>
              <a:rPr lang="en-US" altLang="zh-CN" dirty="0"/>
              <a:t>representation </a:t>
            </a:r>
          </a:p>
          <a:p>
            <a:r>
              <a:rPr lang="en-US" altLang="zh-CN" dirty="0"/>
              <a:t>Promising results are obtained in (a) inter-patient </a:t>
            </a:r>
            <a:r>
              <a:rPr lang="en-US" altLang="zh-CN" dirty="0">
                <a:solidFill>
                  <a:srgbClr val="0070C0"/>
                </a:solidFill>
              </a:rPr>
              <a:t>content-based lesion retrieval </a:t>
            </a:r>
            <a:r>
              <a:rPr lang="en-US" altLang="zh-CN" dirty="0"/>
              <a:t>and (b) intra-patient </a:t>
            </a:r>
            <a:r>
              <a:rPr lang="en-US" altLang="zh-CN" dirty="0">
                <a:solidFill>
                  <a:srgbClr val="0070C0"/>
                </a:solidFill>
              </a:rPr>
              <a:t>lesion matching, qualitatively and quantitatively.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75391-3283-4581-B410-78D02606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3C01D-7649-49A8-BBE7-7452259E2500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C4D5E-1305-4E8D-9C2C-D8C73E11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3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Papers on the DeepLesion project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K</a:t>
            </a:r>
            <a:r>
              <a:rPr lang="en-US" dirty="0"/>
              <a:t>. Yan et al., “Deep Lesion Graphs in the Wild: </a:t>
            </a:r>
            <a:r>
              <a:rPr lang="en-US" dirty="0">
                <a:solidFill>
                  <a:srgbClr val="00B0F0"/>
                </a:solidFill>
              </a:rPr>
              <a:t>Relationship Learning </a:t>
            </a:r>
            <a:r>
              <a:rPr lang="en-US" dirty="0"/>
              <a:t>and Organization of Significant Radiology Image Findings in a Diverse Large-scale Lesion Database,” in CVPR (2018</a:t>
            </a:r>
            <a:r>
              <a:rPr lang="en-US" dirty="0" smtClean="0"/>
              <a:t>).</a:t>
            </a:r>
          </a:p>
          <a:p>
            <a:r>
              <a:rPr lang="en-US" dirty="0" smtClean="0"/>
              <a:t>K</a:t>
            </a:r>
            <a:r>
              <a:rPr lang="en-US" dirty="0"/>
              <a:t>. Yan et al., “DeepLesion: Automated </a:t>
            </a:r>
            <a:r>
              <a:rPr lang="en-US" dirty="0">
                <a:solidFill>
                  <a:srgbClr val="00B0F0"/>
                </a:solidFill>
              </a:rPr>
              <a:t>Mining</a:t>
            </a:r>
            <a:r>
              <a:rPr lang="en-US" dirty="0"/>
              <a:t> of Large-Scale Lesion Annotations and Universal Lesion </a:t>
            </a:r>
            <a:r>
              <a:rPr lang="en-US" dirty="0">
                <a:solidFill>
                  <a:srgbClr val="00B0F0"/>
                </a:solidFill>
              </a:rPr>
              <a:t>Detection</a:t>
            </a:r>
            <a:r>
              <a:rPr lang="en-US" dirty="0"/>
              <a:t> with Deep Learning,” J. Med. Imaging (2018</a:t>
            </a:r>
            <a:r>
              <a:rPr lang="en-US" dirty="0" smtClean="0"/>
              <a:t>).</a:t>
            </a:r>
          </a:p>
          <a:p>
            <a:r>
              <a:rPr lang="en-US" dirty="0"/>
              <a:t>J. </a:t>
            </a:r>
            <a:r>
              <a:rPr lang="en-US" dirty="0" err="1"/>
              <a:t>Cai</a:t>
            </a:r>
            <a:r>
              <a:rPr lang="en-US" dirty="0"/>
              <a:t> et al., “Accurate Weakly Supervised Deep Lesion </a:t>
            </a:r>
            <a:r>
              <a:rPr lang="en-US" dirty="0">
                <a:solidFill>
                  <a:srgbClr val="00B0F0"/>
                </a:solidFill>
              </a:rPr>
              <a:t>Segmentation</a:t>
            </a:r>
            <a:r>
              <a:rPr lang="en-US" dirty="0"/>
              <a:t> on CT Scans: Self-Paced 3D Mask Generation from RECIST,” in MICCAI (2018).</a:t>
            </a:r>
          </a:p>
          <a:p>
            <a:r>
              <a:rPr lang="en-US" dirty="0" smtClean="0"/>
              <a:t>K</a:t>
            </a:r>
            <a:r>
              <a:rPr lang="en-US" dirty="0"/>
              <a:t>. </a:t>
            </a:r>
            <a:r>
              <a:rPr lang="en-US" dirty="0" smtClean="0"/>
              <a:t>Yan</a:t>
            </a:r>
            <a:r>
              <a:rPr lang="en-US" dirty="0"/>
              <a:t> </a:t>
            </a:r>
            <a:r>
              <a:rPr lang="en-US" dirty="0" smtClean="0"/>
              <a:t>et al., </a:t>
            </a:r>
            <a:r>
              <a:rPr lang="en-US" dirty="0"/>
              <a:t>“3D Context Enhanced Region-based Convolutional Neural Network for End-to-End Lesion </a:t>
            </a:r>
            <a:r>
              <a:rPr lang="en-US" dirty="0">
                <a:solidFill>
                  <a:srgbClr val="00B0F0"/>
                </a:solidFill>
              </a:rPr>
              <a:t>Detection</a:t>
            </a:r>
            <a:r>
              <a:rPr lang="en-US" dirty="0"/>
              <a:t>,” in MICCAI (2018</a:t>
            </a:r>
            <a:r>
              <a:rPr lang="en-US" dirty="0" smtClean="0"/>
              <a:t>).</a:t>
            </a:r>
          </a:p>
          <a:p>
            <a:r>
              <a:rPr lang="en-US" dirty="0" smtClean="0"/>
              <a:t>Y. Tang et al., “</a:t>
            </a:r>
            <a:r>
              <a:rPr lang="en-US" dirty="0"/>
              <a:t>Semi-Automatic </a:t>
            </a:r>
            <a:r>
              <a:rPr lang="en-US" dirty="0">
                <a:solidFill>
                  <a:srgbClr val="00B0F0"/>
                </a:solidFill>
              </a:rPr>
              <a:t>RECIST Labeling </a:t>
            </a:r>
            <a:r>
              <a:rPr lang="en-US" dirty="0"/>
              <a:t>on CT Scans with Cascaded Convolutional Neural </a:t>
            </a:r>
            <a:r>
              <a:rPr lang="en-US" dirty="0" smtClean="0"/>
              <a:t>Networks,” in MICCAI (2018).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0C6-73E0-4D33-BEFE-485D9BC33AE8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7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mining strategy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Ke Yan, Xiaosong Wang, Le Lu, Ronald M. Summers, </a:t>
            </a:r>
            <a:r>
              <a:rPr lang="en-US" sz="2400" dirty="0" smtClean="0"/>
              <a:t>“DeepLesion</a:t>
            </a:r>
            <a:r>
              <a:rPr lang="en-US" sz="2400" dirty="0"/>
              <a:t>: Automated Mining of Large-Scale Lesion Annotations and Universal Lesion Detection with Deep </a:t>
            </a:r>
            <a:r>
              <a:rPr lang="en-US" sz="2400" dirty="0" smtClean="0"/>
              <a:t>Learning</a:t>
            </a:r>
            <a:r>
              <a:rPr lang="en-US" sz="2400" dirty="0"/>
              <a:t>,</a:t>
            </a:r>
            <a:r>
              <a:rPr lang="en-US" sz="2400" dirty="0" smtClean="0"/>
              <a:t>" </a:t>
            </a:r>
            <a:r>
              <a:rPr lang="en-US" sz="2400" dirty="0"/>
              <a:t>Journal of Medical Imaging, </a:t>
            </a:r>
            <a:r>
              <a:rPr lang="en-US" sz="2400" dirty="0" smtClean="0"/>
              <a:t>2018</a:t>
            </a:r>
          </a:p>
          <a:p>
            <a:r>
              <a:rPr lang="en-US" sz="2400" dirty="0" smtClean="0"/>
              <a:t>How to mine the bookmarks?</a:t>
            </a:r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0C6-73E0-4D33-BEFE-485D9BC33AE8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pPr/>
              <a:t>33</a:t>
            </a:fld>
            <a:r>
              <a:rPr lang="en-US" smtClean="0"/>
              <a:t>/32</a:t>
            </a:r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3" y="3386705"/>
            <a:ext cx="5173596" cy="30828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969" y="3386705"/>
            <a:ext cx="3657600" cy="28910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77" y="3386705"/>
            <a:ext cx="3657600" cy="27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72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Universal lesion detection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Ke Yan, Mohammadhadi Bagheri, Ronald M. Summers, "3D Context Enhanced Region-based Convolutional Neural Network for End-to-End Lesion Detection," International Conference on Medical Image Computing &amp; Computer Assisted Intervention (MICCAI)</a:t>
            </a:r>
            <a:r>
              <a:rPr lang="en-US" sz="2400" dirty="0" smtClean="0"/>
              <a:t>, </a:t>
            </a:r>
            <a:r>
              <a:rPr lang="en-US" sz="2400" dirty="0"/>
              <a:t>2018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0C6-73E0-4D33-BEFE-485D9BC33AE8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pPr/>
              <a:t>34</a:t>
            </a:fld>
            <a:r>
              <a:rPr lang="en-US" smtClean="0"/>
              <a:t>/32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3257846"/>
            <a:ext cx="6461760" cy="30237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219" y="3537020"/>
            <a:ext cx="2468880" cy="24688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079" y="3537020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2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Lesion </a:t>
            </a:r>
            <a:r>
              <a:rPr lang="en-US" altLang="zh-CN" dirty="0" smtClean="0"/>
              <a:t>s</a:t>
            </a:r>
            <a:r>
              <a:rPr lang="en-US" dirty="0" smtClean="0"/>
              <a:t>egmentation </a:t>
            </a:r>
            <a:r>
              <a:rPr lang="en-US" altLang="zh-CN" dirty="0" smtClean="0"/>
              <a:t>&amp; measurement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/>
              <a:t>Jinzheng</a:t>
            </a:r>
            <a:r>
              <a:rPr lang="en-US" sz="2400" dirty="0"/>
              <a:t> </a:t>
            </a:r>
            <a:r>
              <a:rPr lang="en-US" sz="2400" dirty="0" err="1"/>
              <a:t>Cai</a:t>
            </a:r>
            <a:r>
              <a:rPr lang="en-US" sz="2400" dirty="0"/>
              <a:t>*, Youbao Tang*, Le Lu, Adam P. Harrison, Ke Yan, Jing Xiao, Lin Yang, Ronald M. Summers, "Accurate Weakly-Supervised Deep Lesion Segmentation using Large-Scale Clinical Annotations: Slice-Propagated 3D Mask Generation from 2D </a:t>
            </a:r>
            <a:r>
              <a:rPr lang="en-US" sz="2400" dirty="0" smtClean="0"/>
              <a:t>RECIST," MICCAI, 2018</a:t>
            </a:r>
          </a:p>
          <a:p>
            <a:endParaRPr lang="en-US" sz="2400" dirty="0"/>
          </a:p>
          <a:p>
            <a:r>
              <a:rPr lang="en-US" sz="2400" dirty="0"/>
              <a:t>Youbao Tang, Adam P. Harrison, Mohammadhadi Bagheri, Jing Xiao, Ronald M. Summers </a:t>
            </a:r>
            <a:r>
              <a:rPr lang="en-US" sz="2400" smtClean="0"/>
              <a:t>, </a:t>
            </a:r>
            <a:r>
              <a:rPr lang="en-US" sz="2400" smtClean="0"/>
              <a:t>“</a:t>
            </a:r>
            <a:r>
              <a:rPr lang="en-US" sz="2400" smtClean="0"/>
              <a:t>Semi-Automatic </a:t>
            </a:r>
            <a:r>
              <a:rPr lang="en-US" sz="2400" dirty="0"/>
              <a:t>RECIST Labeling on CT Scans with Cascaded Convolutional Neural </a:t>
            </a:r>
            <a:r>
              <a:rPr lang="en-US" sz="2400" dirty="0" smtClean="0"/>
              <a:t>Networks,” MICCAI, 2018</a:t>
            </a:r>
            <a:endParaRPr lang="en-US" sz="2400" dirty="0"/>
          </a:p>
          <a:p>
            <a:r>
              <a:rPr lang="en-US" sz="2400" dirty="0" smtClean="0"/>
              <a:t> </a:t>
            </a:r>
          </a:p>
          <a:p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0C6-73E0-4D33-BEFE-485D9BC33AE8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pPr/>
              <a:t>35</a:t>
            </a:fld>
            <a:r>
              <a:rPr lang="en-US" smtClean="0"/>
              <a:t>/32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916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F0"/>
                </a:solidFill>
              </a:rPr>
              <a:t>Thanks!</a:t>
            </a:r>
          </a:p>
          <a:p>
            <a:r>
              <a:rPr lang="en-US" dirty="0">
                <a:solidFill>
                  <a:srgbClr val="00B0F0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rgbClr val="00B0F0"/>
                </a:solidFill>
                <a:hlinkClick r:id="rId2"/>
              </a:rPr>
              <a:t>yanke23.com/articles/research/2018/06/13/DeepLesion-dataset-CVPR-2018.html</a:t>
            </a:r>
            <a:endParaRPr lang="en-US" dirty="0" smtClean="0">
              <a:solidFill>
                <a:srgbClr val="00B0F0"/>
              </a:solidFill>
            </a:endParaRPr>
          </a:p>
          <a:p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A50C6-73E0-4D33-BEFE-485D9BC33AE8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1"/>
                </a:solidFill>
              </a:rPr>
              <a:t>“</a:t>
            </a:r>
            <a:r>
              <a:rPr lang="en-US" b="1" i="1" dirty="0" err="1">
                <a:solidFill>
                  <a:schemeClr val="accent1"/>
                </a:solidFill>
              </a:rPr>
              <a:t>DeepLesion</a:t>
            </a:r>
            <a:r>
              <a:rPr lang="en-US" b="1" i="1" dirty="0">
                <a:solidFill>
                  <a:schemeClr val="accent1"/>
                </a:solidFill>
              </a:rPr>
              <a:t>”</a:t>
            </a:r>
            <a:r>
              <a:rPr lang="en-US" dirty="0"/>
              <a:t>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7011737" cy="43513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Mined from bookmarks (RECIST diameters) in NIH’s PACS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32,120</a:t>
                </a:r>
                <a:r>
                  <a:rPr lang="en-US" dirty="0"/>
                  <a:t> axial CT slices from </a:t>
                </a:r>
                <a:r>
                  <a:rPr lang="en-US" dirty="0">
                    <a:solidFill>
                      <a:srgbClr val="0070C0"/>
                    </a:solidFill>
                  </a:rPr>
                  <a:t>10,594</a:t>
                </a:r>
                <a:r>
                  <a:rPr lang="en-US" dirty="0"/>
                  <a:t> studies of </a:t>
                </a:r>
                <a:r>
                  <a:rPr lang="en-US" dirty="0">
                    <a:solidFill>
                      <a:srgbClr val="0070C0"/>
                    </a:solidFill>
                  </a:rPr>
                  <a:t>4,427</a:t>
                </a:r>
                <a:r>
                  <a:rPr lang="en-US" dirty="0"/>
                  <a:t> unique patients</a:t>
                </a:r>
              </a:p>
              <a:p>
                <a:r>
                  <a:rPr lang="en-US" dirty="0"/>
                  <a:t>1–3 lesions in each image with </a:t>
                </a:r>
                <a:br>
                  <a:rPr lang="en-US" dirty="0"/>
                </a:br>
                <a:r>
                  <a:rPr lang="en-US" dirty="0"/>
                  <a:t>size measurements (long-axis and </a:t>
                </a:r>
                <a:r>
                  <a:rPr lang="en-US" dirty="0" smtClean="0"/>
                  <a:t>short-axis</a:t>
                </a:r>
                <a:r>
                  <a:rPr lang="en-US" dirty="0"/>
                  <a:t>)</a:t>
                </a:r>
              </a:p>
              <a:p>
                <a:r>
                  <a:rPr lang="en-US" altLang="zh-CN" dirty="0" smtClean="0">
                    <a:solidFill>
                      <a:srgbClr val="0070C0"/>
                    </a:solidFill>
                  </a:rPr>
                  <a:t>32,735</a:t>
                </a:r>
                <a:r>
                  <a:rPr lang="en-US" altLang="zh-CN" dirty="0" smtClean="0"/>
                  <a:t> lesions altogether</a:t>
                </a:r>
              </a:p>
              <a:p>
                <a:r>
                  <a:rPr lang="en-US" dirty="0" smtClean="0"/>
                  <a:t>Convert diameters </a:t>
                </a:r>
                <a:r>
                  <a:rPr lang="en-US" dirty="0"/>
                  <a:t>to </a:t>
                </a:r>
                <a:r>
                  <a:rPr lang="en-US" dirty="0" smtClean="0"/>
                  <a:t>a bounding-box</a:t>
                </a: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−5,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−5,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+5,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+5)</m:t>
                    </m:r>
                  </m:oMath>
                </a14:m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zh-CN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11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21</m:t>
                                </m:r>
                              </m:sub>
                            </m:s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zh-CN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22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en-US" altLang="zh-CN" i="1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altLang="zh-CN" i="1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altLang="zh-CN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zh-CN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7011737" cy="4351338"/>
              </a:xfrm>
              <a:blipFill>
                <a:blip r:embed="rId2"/>
                <a:stretch>
                  <a:fillRect l="-1391" t="-2801" r="-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2930" y="1959254"/>
            <a:ext cx="3762555" cy="376255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461486-878D-4944-B002-6D86C028A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E34AA-66C8-4A60-9D82-5B147C3CBB8A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3079-0334-4B4A-8B5C-789AC686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0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9137" y="1695451"/>
            <a:ext cx="10753725" cy="447198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Lesions in DeepLesion are </a:t>
            </a:r>
            <a:r>
              <a:rPr lang="en-US" altLang="zh-CN" sz="2400" dirty="0"/>
              <a:t>basically unsorted and lack </a:t>
            </a:r>
            <a:r>
              <a:rPr lang="en-US" altLang="zh-CN" sz="2400" dirty="0">
                <a:solidFill>
                  <a:srgbClr val="0070C0"/>
                </a:solidFill>
              </a:rPr>
              <a:t>semantic labels</a:t>
            </a:r>
            <a:r>
              <a:rPr lang="en-US" altLang="zh-CN" sz="2400" dirty="0"/>
              <a:t>, </a:t>
            </a:r>
            <a:r>
              <a:rPr lang="en-US" altLang="zh-CN" sz="2400" i="1" dirty="0"/>
              <a:t>e.g</a:t>
            </a:r>
            <a:r>
              <a:rPr lang="en-US" altLang="zh-CN" sz="2400" dirty="0"/>
              <a:t>., lung nodule, mediastinal lymph node</a:t>
            </a:r>
          </a:p>
          <a:p>
            <a:r>
              <a:rPr lang="en-US" altLang="zh-CN" sz="2400" dirty="0"/>
              <a:t>Our goal: understand and organize a large quantity of lesions, or oncology findings, by </a:t>
            </a:r>
            <a:r>
              <a:rPr lang="en-US" altLang="zh-CN" sz="2400" dirty="0" smtClean="0"/>
              <a:t>“</a:t>
            </a:r>
            <a:r>
              <a:rPr lang="en-US" altLang="zh-CN" sz="2400" b="1" dirty="0" smtClean="0"/>
              <a:t>automated instance-level similarity modeling &amp; topology-discovery mining</a:t>
            </a:r>
            <a:r>
              <a:rPr lang="en-US" altLang="zh-CN" sz="2400" dirty="0" smtClean="0"/>
              <a:t>” </a:t>
            </a:r>
            <a:endParaRPr lang="en-US" altLang="zh-CN" sz="2400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200" dirty="0" smtClean="0"/>
              <a:t>Discover </a:t>
            </a:r>
            <a:r>
              <a:rPr lang="en-US" altLang="zh-CN" sz="2200" dirty="0"/>
              <a:t>their types and locations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200" dirty="0" smtClean="0"/>
              <a:t>Find </a:t>
            </a:r>
            <a:r>
              <a:rPr lang="en-US" altLang="zh-CN" sz="2200" dirty="0"/>
              <a:t>similar lesions from a population of different patients, </a:t>
            </a:r>
            <a:r>
              <a:rPr lang="en-US" altLang="zh-CN" sz="2200" i="1" dirty="0"/>
              <a:t>i.e</a:t>
            </a:r>
            <a:r>
              <a:rPr lang="en-US" altLang="zh-CN" sz="2200" dirty="0"/>
              <a:t>., content-based </a:t>
            </a:r>
            <a:r>
              <a:rPr lang="en-US" altLang="zh-CN" sz="2200" dirty="0">
                <a:solidFill>
                  <a:srgbClr val="0070C0"/>
                </a:solidFill>
              </a:rPr>
              <a:t>retrieval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CN" sz="2200" dirty="0" smtClean="0"/>
              <a:t>Track </a:t>
            </a:r>
            <a:r>
              <a:rPr lang="en-US" altLang="zh-CN" sz="2200" dirty="0"/>
              <a:t>the same lesions within the same patient’s several longitudinal studies, </a:t>
            </a:r>
            <a:r>
              <a:rPr lang="en-US" altLang="zh-CN" sz="2200" i="1" dirty="0"/>
              <a:t>i.e</a:t>
            </a:r>
            <a:r>
              <a:rPr lang="en-US" altLang="zh-CN" sz="2200" dirty="0"/>
              <a:t>., lesion instance </a:t>
            </a:r>
            <a:r>
              <a:rPr lang="en-US" altLang="zh-CN" sz="2200" dirty="0">
                <a:solidFill>
                  <a:srgbClr val="0070C0"/>
                </a:solidFill>
              </a:rPr>
              <a:t>matching or </a:t>
            </a:r>
            <a:r>
              <a:rPr lang="en-US" altLang="zh-CN" sz="2200" dirty="0" smtClean="0">
                <a:solidFill>
                  <a:srgbClr val="0070C0"/>
                </a:solidFill>
              </a:rPr>
              <a:t>tracking</a:t>
            </a:r>
            <a:endParaRPr lang="en-US" altLang="zh-CN" sz="2200" dirty="0"/>
          </a:p>
          <a:p>
            <a:pPr marL="457200" lvl="1" indent="0">
              <a:buNone/>
            </a:pPr>
            <a:r>
              <a:rPr lang="en-US" altLang="zh-CN" sz="2200" dirty="0">
                <a:hlinkClick r:id="rId3"/>
              </a:rPr>
              <a:t>https://</a:t>
            </a:r>
            <a:r>
              <a:rPr lang="en-US" altLang="zh-CN" sz="2200" dirty="0" smtClean="0">
                <a:hlinkClick r:id="rId3"/>
              </a:rPr>
              <a:t>www.prnewswire.com/news-releases/arterys-receives-first-fda-clearance-for-broad-oncology-imaging-suite-with-deep-learning-300599275.html</a:t>
            </a:r>
            <a:endParaRPr lang="en-US" altLang="zh-CN" sz="2200" dirty="0" smtClean="0"/>
          </a:p>
          <a:p>
            <a:r>
              <a:rPr lang="en-US" altLang="zh-CN" dirty="0" smtClean="0"/>
              <a:t>Our </a:t>
            </a:r>
            <a:r>
              <a:rPr lang="en-US" altLang="zh-CN" dirty="0"/>
              <a:t>approach: learning </a:t>
            </a:r>
            <a:r>
              <a:rPr lang="en-US" altLang="zh-CN" dirty="0" smtClean="0">
                <a:solidFill>
                  <a:srgbClr val="0070C0"/>
                </a:solidFill>
              </a:rPr>
              <a:t>expressive </a:t>
            </a:r>
            <a:r>
              <a:rPr lang="en-US" altLang="zh-CN" dirty="0">
                <a:solidFill>
                  <a:srgbClr val="0070C0"/>
                </a:solidFill>
              </a:rPr>
              <a:t>deep feature representations</a:t>
            </a:r>
            <a:r>
              <a:rPr lang="en-US" altLang="zh-CN" dirty="0"/>
              <a:t> for each </a:t>
            </a:r>
            <a:r>
              <a:rPr lang="en-US" altLang="zh-CN" dirty="0" smtClean="0"/>
              <a:t>lesion </a:t>
            </a:r>
            <a:r>
              <a:rPr lang="en-US" altLang="zh-CN" dirty="0"/>
              <a:t>that capture &amp; keep the similarity relationship in </a:t>
            </a:r>
            <a:r>
              <a:rPr lang="en-US" altLang="zh-CN" dirty="0">
                <a:solidFill>
                  <a:srgbClr val="0070C0"/>
                </a:solidFill>
              </a:rPr>
              <a:t>type, location, and size, etc.</a:t>
            </a:r>
          </a:p>
          <a:p>
            <a:r>
              <a:rPr lang="en-US" altLang="zh-CN" sz="2400" dirty="0">
                <a:solidFill>
                  <a:srgbClr val="0070C0"/>
                </a:solidFill>
              </a:rPr>
              <a:t>One of the early </a:t>
            </a:r>
            <a:r>
              <a:rPr lang="en-US" altLang="zh-CN" sz="2400" b="1" dirty="0">
                <a:solidFill>
                  <a:srgbClr val="0070C0"/>
                </a:solidFill>
              </a:rPr>
              <a:t>scientifically-viable, practical</a:t>
            </a:r>
            <a:r>
              <a:rPr lang="en-US" altLang="zh-CN" sz="2400" dirty="0">
                <a:solidFill>
                  <a:srgbClr val="0070C0"/>
                </a:solidFill>
              </a:rPr>
              <a:t> approaches on doing such AI/DL medical imaging task at scale! </a:t>
            </a:r>
            <a:r>
              <a:rPr lang="en-US" altLang="zh-CN" sz="2400" dirty="0">
                <a:solidFill>
                  <a:srgbClr val="0070C0"/>
                </a:solidFill>
                <a:sym typeface="Wingdings" panose="05000000000000000000" pitchFamily="2" charset="2"/>
              </a:rPr>
              <a:t> precision imaging measurements for oncology ...</a:t>
            </a:r>
            <a:endParaRPr lang="en-US" altLang="zh-CN" sz="2400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80A-138E-4403-80DE-6A2F96F8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482FB-AFAD-468B-B09B-0B216ECF0C45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238E2-3A6E-4886-8806-574F0C338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11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Work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255" y="1667651"/>
            <a:ext cx="11534274" cy="4441490"/>
          </a:xfrm>
        </p:spPr>
        <p:txBody>
          <a:bodyPr>
            <a:normAutofit/>
          </a:bodyPr>
          <a:lstStyle/>
          <a:p>
            <a:r>
              <a:rPr lang="en-US" dirty="0"/>
              <a:t>Deep </a:t>
            </a:r>
            <a:r>
              <a:rPr lang="en-US" dirty="0" smtClean="0"/>
              <a:t>metric learning</a:t>
            </a:r>
            <a:endParaRPr lang="en-US" dirty="0"/>
          </a:p>
          <a:p>
            <a:pPr lvl="1"/>
            <a:r>
              <a:rPr lang="en-US" altLang="zh-CN" dirty="0"/>
              <a:t>Siamese network [1]</a:t>
            </a:r>
          </a:p>
          <a:p>
            <a:pPr lvl="1"/>
            <a:r>
              <a:rPr lang="en-US" altLang="zh-CN" dirty="0"/>
              <a:t>Triplet </a:t>
            </a:r>
            <a:r>
              <a:rPr lang="en-US" altLang="zh-CN" dirty="0" smtClean="0"/>
              <a:t>network</a:t>
            </a:r>
            <a:endParaRPr lang="en-US" altLang="zh-CN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altLang="zh-CN" dirty="0" smtClean="0"/>
              <a:t>Multiple labels: t</a:t>
            </a:r>
            <a:r>
              <a:rPr lang="en-US" dirty="0" smtClean="0"/>
              <a:t>riplet </a:t>
            </a:r>
            <a:r>
              <a:rPr lang="en-US" dirty="0"/>
              <a:t>loss </a:t>
            </a:r>
            <a:r>
              <a:rPr lang="en-US" altLang="zh-CN" dirty="0" smtClean="0"/>
              <a:t>with </a:t>
            </a:r>
            <a:r>
              <a:rPr lang="en-US" altLang="zh-CN" dirty="0"/>
              <a:t>hierarchical structures [2]</a:t>
            </a:r>
          </a:p>
          <a:p>
            <a:pPr lvl="2"/>
            <a:r>
              <a:rPr lang="en-US" altLang="zh-CN" dirty="0"/>
              <a:t>Our method shares the similar spirit with [2], but we </a:t>
            </a:r>
            <a:r>
              <a:rPr lang="en-US" altLang="zh-CN" b="1" dirty="0"/>
              <a:t>lack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rgbClr val="0070C0"/>
                </a:solidFill>
              </a:rPr>
              <a:t>well-defined supervision cues (to define which pair is more similar than the other, and logically why</a:t>
            </a:r>
            <a:r>
              <a:rPr lang="en-US" altLang="zh-CN" dirty="0" smtClean="0">
                <a:solidFill>
                  <a:srgbClr val="0070C0"/>
                </a:solidFill>
              </a:rPr>
              <a:t>?)</a:t>
            </a:r>
            <a:endParaRPr lang="en-US" altLang="zh-CN" dirty="0"/>
          </a:p>
          <a:p>
            <a:pPr lvl="2"/>
            <a:r>
              <a:rPr lang="en-US" altLang="zh-CN" dirty="0" smtClean="0"/>
              <a:t>We </a:t>
            </a:r>
            <a:r>
              <a:rPr lang="en-US" altLang="zh-CN" dirty="0"/>
              <a:t>proposed strategies to </a:t>
            </a:r>
            <a:r>
              <a:rPr lang="en-US" altLang="zh-CN" dirty="0" smtClean="0"/>
              <a:t>leverage </a:t>
            </a:r>
            <a:r>
              <a:rPr lang="en-US" altLang="zh-CN" b="1" dirty="0"/>
              <a:t>weak cues</a:t>
            </a:r>
            <a:r>
              <a:rPr lang="en-US" altLang="zh-CN" dirty="0"/>
              <a:t>, e.g., self-supervised body part </a:t>
            </a:r>
            <a:r>
              <a:rPr lang="en-US" altLang="zh-CN" dirty="0" err="1"/>
              <a:t>regressor</a:t>
            </a:r>
            <a:r>
              <a:rPr lang="en-US" altLang="zh-CN" dirty="0"/>
              <a:t> and iterative refinement, etc.</a:t>
            </a:r>
            <a:br>
              <a:rPr lang="en-US" altLang="zh-CN" dirty="0"/>
            </a:b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2811" y="3034132"/>
            <a:ext cx="5627658" cy="4976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7624" y="5713931"/>
            <a:ext cx="10067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[1] J. Bromley et al. Signature verification using a “</a:t>
            </a:r>
            <a:r>
              <a:rPr lang="en-US" dirty="0" err="1"/>
              <a:t>siamese</a:t>
            </a:r>
            <a:r>
              <a:rPr lang="en-US" dirty="0"/>
              <a:t>” time delay neural network, NIPS 1994</a:t>
            </a:r>
          </a:p>
          <a:p>
            <a:r>
              <a:rPr lang="en-US" dirty="0"/>
              <a:t>[2] </a:t>
            </a:r>
            <a:r>
              <a:rPr lang="en-US" altLang="zh-CN" dirty="0"/>
              <a:t>X. Zhang et al. Embedding label structures for fine-grained feature representation, CVPR 2016</a:t>
            </a:r>
            <a:br>
              <a:rPr lang="en-US" altLang="zh-CN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EB1FE02-F9C0-42EB-9D60-58DB13B83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E75F4-CC75-4269-AC87-11F3D82812C5}" type="datetime1">
              <a:rPr lang="en-US" smtClean="0"/>
              <a:t>6/23/2018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360366-A5D1-4E6C-A02D-824F6AABB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7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Related Work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07716" y="1478306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Lesion </a:t>
            </a:r>
            <a:r>
              <a:rPr lang="en-US" dirty="0" smtClean="0"/>
              <a:t>retrieval</a:t>
            </a:r>
            <a:endParaRPr lang="en-US" dirty="0"/>
          </a:p>
          <a:p>
            <a:pPr lvl="1"/>
            <a:r>
              <a:rPr lang="en-US" dirty="0"/>
              <a:t>Existing </a:t>
            </a:r>
            <a:r>
              <a:rPr lang="en-US" altLang="zh-CN" dirty="0"/>
              <a:t>methods typically focus on </a:t>
            </a:r>
            <a:r>
              <a:rPr lang="en-US" altLang="zh-CN" b="1" dirty="0"/>
              <a:t>one type of lesion </a:t>
            </a:r>
            <a:r>
              <a:rPr lang="en-US" altLang="zh-CN" dirty="0"/>
              <a:t>(</a:t>
            </a:r>
            <a:r>
              <a:rPr lang="en-US" altLang="zh-CN" i="1" dirty="0"/>
              <a:t>e.g</a:t>
            </a:r>
            <a:r>
              <a:rPr lang="en-US" altLang="zh-CN" dirty="0"/>
              <a:t>., lung lesion or mammographic mass) and learn the similarity relationship based on fully manually-annotated labels </a:t>
            </a:r>
            <a:r>
              <a:rPr lang="en-US" altLang="zh-CN" dirty="0" smtClean="0"/>
              <a:t>or </a:t>
            </a:r>
            <a:r>
              <a:rPr lang="en-US" altLang="zh-CN" dirty="0"/>
              <a:t>radiology </a:t>
            </a:r>
            <a:r>
              <a:rPr lang="en-US" altLang="zh-CN" dirty="0" smtClean="0"/>
              <a:t>reports</a:t>
            </a:r>
            <a:endParaRPr lang="en-US" altLang="zh-CN" dirty="0"/>
          </a:p>
          <a:p>
            <a:pPr lvl="1"/>
            <a:r>
              <a:rPr lang="en-US" altLang="zh-CN" dirty="0"/>
              <a:t>We learn deep lesion embedding on a large diverse dataset with weak cues, in a </a:t>
            </a:r>
            <a:r>
              <a:rPr lang="en-US" altLang="zh-CN" b="1" dirty="0"/>
              <a:t>self-regularization</a:t>
            </a:r>
            <a:r>
              <a:rPr lang="en-US" altLang="zh-CN" dirty="0"/>
              <a:t> manner when “</a:t>
            </a:r>
            <a:r>
              <a:rPr lang="en-US" altLang="zh-CN" b="1" dirty="0"/>
              <a:t>big data</a:t>
            </a:r>
            <a:r>
              <a:rPr lang="en-US" altLang="zh-CN" dirty="0"/>
              <a:t>” are available!</a:t>
            </a:r>
          </a:p>
          <a:p>
            <a:r>
              <a:rPr lang="en-US" dirty="0"/>
              <a:t>Lesion </a:t>
            </a:r>
            <a:r>
              <a:rPr lang="en-US" dirty="0" smtClean="0"/>
              <a:t>matching</a:t>
            </a:r>
            <a:endParaRPr lang="en-US" dirty="0"/>
          </a:p>
          <a:p>
            <a:pPr lvl="1"/>
            <a:r>
              <a:rPr lang="en-US" altLang="zh-CN" dirty="0"/>
              <a:t>Existing work generally require organ segmentation or time-consuming non-rigid volumetric registration and focus on certain lesion types </a:t>
            </a:r>
          </a:p>
          <a:p>
            <a:pPr lvl="1"/>
            <a:r>
              <a:rPr lang="en-US" dirty="0"/>
              <a:t>Our </a:t>
            </a:r>
            <a:r>
              <a:rPr lang="en-US" altLang="zh-CN" dirty="0"/>
              <a:t>lesion embedding is fast and can match </a:t>
            </a:r>
            <a:r>
              <a:rPr lang="en-US" altLang="zh-CN" b="1" dirty="0"/>
              <a:t>all “categories” of lesions 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880979" y="5510313"/>
            <a:ext cx="106372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Liu, Lu, Ye, Yu, Huang: Coarse-to-fine classification via parametric and </a:t>
            </a:r>
            <a:r>
              <a:rPr lang="en-US" b="1" u="sng" dirty="0">
                <a:solidFill>
                  <a:schemeClr val="accent1"/>
                </a:solidFill>
              </a:rPr>
              <a:t>nonparametric</a:t>
            </a:r>
            <a:r>
              <a:rPr lang="en-US" b="1" dirty="0">
                <a:solidFill>
                  <a:schemeClr val="accent1"/>
                </a:solidFill>
              </a:rPr>
              <a:t> models for computer-aided diagnosis</a:t>
            </a:r>
            <a:r>
              <a:rPr lang="en-US" dirty="0"/>
              <a:t>. ACM CIKM 2011</a:t>
            </a:r>
          </a:p>
          <a:p>
            <a:r>
              <a:rPr lang="en-US" dirty="0"/>
              <a:t>Bi, Wu, Lu, Liu, Tao, Wolf: </a:t>
            </a:r>
            <a:r>
              <a:rPr lang="en-US" dirty="0" err="1"/>
              <a:t>AdaBoost</a:t>
            </a:r>
            <a:r>
              <a:rPr lang="en-US" dirty="0"/>
              <a:t> on </a:t>
            </a:r>
            <a:r>
              <a:rPr lang="en-US" b="1" dirty="0">
                <a:solidFill>
                  <a:schemeClr val="accent1"/>
                </a:solidFill>
              </a:rPr>
              <a:t>low-rank PSD matrices for metric learning</a:t>
            </a:r>
            <a:r>
              <a:rPr lang="en-US" dirty="0"/>
              <a:t>. IEEE CVPR 2011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A50D0-A3CE-4C73-8A82-818C84E91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63CF4-661F-48EB-8ACF-303018197DF7}" type="datetime1">
              <a:rPr lang="en-US" smtClean="0"/>
              <a:t>6/23/2018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DD92D-978E-42C1-AEC7-0233A0504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Supervision Cue (I): </a:t>
            </a:r>
            <a:r>
              <a:rPr lang="en-US" altLang="zh-CN" dirty="0"/>
              <a:t>Lesion Type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633119"/>
            <a:ext cx="10515600" cy="4351338"/>
          </a:xfrm>
        </p:spPr>
        <p:txBody>
          <a:bodyPr/>
          <a:lstStyle/>
          <a:p>
            <a:r>
              <a:rPr lang="en-US" altLang="zh-CN" sz="2400" dirty="0"/>
              <a:t>We randomly select 30% lesions and manually label them into </a:t>
            </a:r>
            <a:r>
              <a:rPr lang="en-US" altLang="zh-CN" sz="2400" dirty="0">
                <a:solidFill>
                  <a:srgbClr val="0070C0"/>
                </a:solidFill>
              </a:rPr>
              <a:t>8 types</a:t>
            </a:r>
            <a:r>
              <a:rPr lang="en-US" altLang="zh-CN" sz="2400" dirty="0"/>
              <a:t>: bone </a:t>
            </a:r>
            <a:r>
              <a:rPr lang="en-US" altLang="zh-CN" sz="2400" dirty="0" smtClean="0"/>
              <a:t>, mediastinum, lung</a:t>
            </a:r>
            <a:r>
              <a:rPr lang="en-US" altLang="zh-CN" sz="2400" dirty="0"/>
              <a:t>, </a:t>
            </a:r>
            <a:r>
              <a:rPr lang="en-US" altLang="zh-CN" sz="2400" dirty="0" smtClean="0"/>
              <a:t>liver, kidney, abdomen, pelvis</a:t>
            </a:r>
            <a:r>
              <a:rPr lang="en-US" altLang="zh-CN" sz="2400" dirty="0"/>
              <a:t>, </a:t>
            </a:r>
            <a:r>
              <a:rPr lang="en-US" altLang="zh-CN" sz="2400" dirty="0" smtClean="0"/>
              <a:t>and soft tissue</a:t>
            </a:r>
            <a:endParaRPr lang="en-US" altLang="zh-CN" sz="2400" dirty="0"/>
          </a:p>
          <a:p>
            <a:pPr lvl="1"/>
            <a:r>
              <a:rPr lang="en-US" altLang="zh-CN" sz="2200" dirty="0"/>
              <a:t>Coarse-scale attributes of the lesions</a:t>
            </a:r>
            <a:br>
              <a:rPr lang="en-US" altLang="zh-CN" sz="2200" dirty="0"/>
            </a:br>
            <a:endParaRPr lang="en-US" sz="2200" dirty="0"/>
          </a:p>
        </p:txBody>
      </p:sp>
      <p:pic>
        <p:nvPicPr>
          <p:cNvPr id="72" name="图片 7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420" y="2743730"/>
            <a:ext cx="8823159" cy="352522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65C04-31F8-4473-9D8C-F68B9A6B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97786-8543-45F2-910E-0ADB09CB2852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5E9840-3B71-4DC8-A1A5-8FB67EF0B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0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Supervision Cue (I): Lesion Type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altLang="zh-CN" dirty="0"/>
              <a:t>Mediastinum: mainly consists of lymph nodes (LNs) in the chest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CN" dirty="0"/>
              <a:t>Abdomen: miscellaneous ones that are not in liver or kidney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altLang="zh-CN" dirty="0"/>
              <a:t>Soft tissue: lesions and LNs in the muscle, skin, fat, etc. </a:t>
            </a:r>
            <a:br>
              <a:rPr lang="en-US" altLang="zh-CN" dirty="0"/>
            </a:br>
            <a:endParaRPr lang="en-US" altLang="zh-CN" dirty="0"/>
          </a:p>
          <a:p>
            <a:r>
              <a:rPr lang="en-US" altLang="zh-CN" dirty="0"/>
              <a:t>Among the labeled samples, we randomly select 25</a:t>
            </a:r>
            <a:r>
              <a:rPr lang="en-US" altLang="zh-CN" dirty="0" smtClean="0"/>
              <a:t>% (~2K) </a:t>
            </a:r>
            <a:r>
              <a:rPr lang="en-US" altLang="zh-CN" dirty="0"/>
              <a:t>as training seeds to predict pseudo-labels, 25% as the validation set, and the other 50% as the test set </a:t>
            </a:r>
          </a:p>
          <a:p>
            <a:r>
              <a:rPr lang="en-US" altLang="zh-CN" dirty="0"/>
              <a:t>We use labeled seed samples to train a classifier (RBF SVM) on ImageNet pre-trained </a:t>
            </a:r>
            <a:r>
              <a:rPr lang="en-US" altLang="zh-CN" dirty="0" smtClean="0"/>
              <a:t>features </a:t>
            </a:r>
            <a:r>
              <a:rPr lang="en-US" altLang="zh-CN" dirty="0"/>
              <a:t>and apply it to all unlabeled samples to get their </a:t>
            </a:r>
            <a:r>
              <a:rPr lang="en-US" altLang="zh-CN" dirty="0">
                <a:solidFill>
                  <a:srgbClr val="0070C0"/>
                </a:solidFill>
              </a:rPr>
              <a:t>pseudo-labels</a:t>
            </a:r>
            <a:r>
              <a:rPr lang="en-US" altLang="zh-CN" dirty="0"/>
              <a:t> (may be noisy)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41BDE-DC0F-40C6-9A7D-1BB10F38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A7332-3191-4058-9002-EF9FB2974D04}" type="datetime1">
              <a:rPr lang="en-US" smtClean="0"/>
              <a:t>6/23/2018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642479-D63F-43D7-BEE7-80A4922E7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ACDA-0B7F-47C6-8C53-D8B98B3485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0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13189</TotalTime>
  <Words>2097</Words>
  <Application>Microsoft Office PowerPoint</Application>
  <PresentationFormat>宽屏</PresentationFormat>
  <Paragraphs>253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6" baseType="lpstr">
      <vt:lpstr>AvenirLT-Medium</vt:lpstr>
      <vt:lpstr>NimbusRomNo9L-Regu</vt:lpstr>
      <vt:lpstr>等线</vt:lpstr>
      <vt:lpstr>等线 Light</vt:lpstr>
      <vt:lpstr>Arial</vt:lpstr>
      <vt:lpstr>Calibri</vt:lpstr>
      <vt:lpstr>Cambria Math</vt:lpstr>
      <vt:lpstr>Times New Roman</vt:lpstr>
      <vt:lpstr>Wingdings</vt:lpstr>
      <vt:lpstr>Office 主题​​</vt:lpstr>
      <vt:lpstr>Deep Lesion Graphs in the “Wild”: Relationship Learning and Organization of Significant Radiology Image Findings in a Diverse Large-scale Lesion Database </vt:lpstr>
      <vt:lpstr>Background</vt:lpstr>
      <vt:lpstr>Background</vt:lpstr>
      <vt:lpstr>“DeepLesion” Dataset</vt:lpstr>
      <vt:lpstr>Problem Definition</vt:lpstr>
      <vt:lpstr>Related Work</vt:lpstr>
      <vt:lpstr>Related Work</vt:lpstr>
      <vt:lpstr>Supervision Cue (I): Lesion Type</vt:lpstr>
      <vt:lpstr>Supervision Cue (I): Lesion Type</vt:lpstr>
      <vt:lpstr>Supervision Cue (II): Relative Body Location </vt:lpstr>
      <vt:lpstr>Supervision Cue (II): Relative Body Location </vt:lpstr>
      <vt:lpstr>Supervision Cue (II): Relative Body Location </vt:lpstr>
      <vt:lpstr>Supervision Cue (III): Lesion Size</vt:lpstr>
      <vt:lpstr>Build Triplet Network with Sequential Sampling</vt:lpstr>
      <vt:lpstr>Triplet network with Sequential Sampling</vt:lpstr>
      <vt:lpstr>Triplet Network with Sequential Sampling</vt:lpstr>
      <vt:lpstr>Network Architecture</vt:lpstr>
      <vt:lpstr>Lesion Organization: Retrieval &amp; Matching</vt:lpstr>
      <vt:lpstr>Implementation Details: Image Preprocessing</vt:lpstr>
      <vt:lpstr>Implementation Details: Training Schemes</vt:lpstr>
      <vt:lpstr>Experiments</vt:lpstr>
      <vt:lpstr>PowerPoint 演示文稿</vt:lpstr>
      <vt:lpstr>Experiments: Lesion Retrieval</vt:lpstr>
      <vt:lpstr>Experiments</vt:lpstr>
      <vt:lpstr>Experiments: Analysis &amp; Insights</vt:lpstr>
      <vt:lpstr>Experiments: Classification</vt:lpstr>
      <vt:lpstr>Experiments: Lesion Matching</vt:lpstr>
      <vt:lpstr>Longitudinal Lesion Matching</vt:lpstr>
      <vt:lpstr>PowerPoint 演示文稿</vt:lpstr>
      <vt:lpstr>PowerPoint 演示文稿</vt:lpstr>
      <vt:lpstr>Conclusion</vt:lpstr>
      <vt:lpstr>Papers on the DeepLesion project</vt:lpstr>
      <vt:lpstr>Data mining strategy</vt:lpstr>
      <vt:lpstr>Universal lesion detection</vt:lpstr>
      <vt:lpstr>Lesion segmentation &amp; measurement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Deep Lesion Graphs in the Wild: Relationship Learning and Organization of Significant Radiology Image Findings in a Diverse Large-scale Lesion Database</dc:title>
  <dc:creator>轲 闫</dc:creator>
  <cp:lastModifiedBy>闫 轲</cp:lastModifiedBy>
  <cp:revision>187</cp:revision>
  <dcterms:created xsi:type="dcterms:W3CDTF">2018-04-09T22:29:33Z</dcterms:created>
  <dcterms:modified xsi:type="dcterms:W3CDTF">2018-06-24T01:14:15Z</dcterms:modified>
</cp:coreProperties>
</file>